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7" r:id="rId5"/>
    <p:sldId id="258" r:id="rId6"/>
    <p:sldId id="259" r:id="rId7"/>
    <p:sldId id="260" r:id="rId8"/>
    <p:sldId id="261" r:id="rId9"/>
    <p:sldId id="262" r:id="rId10"/>
    <p:sldId id="279" r:id="rId11"/>
    <p:sldId id="277" r:id="rId12"/>
    <p:sldId id="264" r:id="rId13"/>
    <p:sldId id="278"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118" autoAdjust="0"/>
    <p:restoredTop sz="68692" autoAdjust="0"/>
  </p:normalViewPr>
  <p:slideViewPr>
    <p:cSldViewPr snapToGrid="0">
      <p:cViewPr varScale="1">
        <p:scale>
          <a:sx n="58" d="100"/>
          <a:sy n="58" d="100"/>
        </p:scale>
        <p:origin x="-1928" y="-12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B309E-A1C8-4357-9F23-18EDA8FACD01}" type="datetimeFigureOut">
              <a:rPr lang="da-DK" smtClean="0"/>
              <a:t>20-04-2016</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2E6D7-E7CA-43FB-AE7D-25E4F59237F4}" type="slidenum">
              <a:rPr lang="da-DK" smtClean="0"/>
              <a:t>‹nr.›</a:t>
            </a:fld>
            <a:endParaRPr lang="da-DK"/>
          </a:p>
        </p:txBody>
      </p:sp>
    </p:spTree>
    <p:extLst>
      <p:ext uri="{BB962C8B-B14F-4D97-AF65-F5344CB8AC3E}">
        <p14:creationId xmlns:p14="http://schemas.microsoft.com/office/powerpoint/2010/main" val="341189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hare-komm.kombit.dk/P011/Delte%20dokumenter/SAPAs%20kernefunktionalitet%20-%20eksempler%20p%C3%A5%20sk%C3%A6rmbilleder.ppt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Denne præsentation er tiltænkt lokal brug i kommunen, når man skal præsentere SAPA for</a:t>
            </a:r>
            <a:r>
              <a:rPr lang="da-DK" baseline="0" dirty="0" smtClean="0"/>
              <a:t> medarbejderne</a:t>
            </a:r>
            <a:r>
              <a:rPr lang="da-DK" dirty="0" smtClean="0"/>
              <a:t>. </a:t>
            </a:r>
          </a:p>
          <a:p>
            <a:endParaRPr lang="da-DK" dirty="0" smtClean="0"/>
          </a:p>
          <a:p>
            <a:r>
              <a:rPr lang="da-DK" b="1" dirty="0" smtClean="0"/>
              <a:t>Man bør udvælge de slides, som er</a:t>
            </a:r>
            <a:r>
              <a:rPr lang="da-DK" b="1" baseline="0" dirty="0" smtClean="0"/>
              <a:t> relevante ift. den lokale drøftelse</a:t>
            </a:r>
            <a:r>
              <a:rPr lang="da-DK" baseline="0" dirty="0" smtClean="0"/>
              <a:t>. Bagerst findes slides med spørgsmål som kan være genstand for en drøftelse i medarbejdergruppen eller man kan bruge den involverende øvelse </a:t>
            </a:r>
            <a:r>
              <a:rPr lang="da-DK" b="0" baseline="0" dirty="0" smtClean="0"/>
              <a:t>”Forandringens dobbelte bogholderi – en involverende øvelse”, </a:t>
            </a:r>
            <a:r>
              <a:rPr lang="da-DK" baseline="0" dirty="0" smtClean="0"/>
              <a:t>der ligger i dokumentbiblioteket:</a:t>
            </a:r>
          </a:p>
          <a:p>
            <a:r>
              <a:rPr lang="da-DK" baseline="0" dirty="0" err="1" smtClean="0"/>
              <a:t>https</a:t>
            </a:r>
            <a:r>
              <a:rPr lang="da-DK" baseline="0" dirty="0" smtClean="0"/>
              <a:t>://</a:t>
            </a:r>
            <a:r>
              <a:rPr lang="da-DK" baseline="0" dirty="0" err="1" smtClean="0"/>
              <a:t>share-komm.kombit.dk</a:t>
            </a:r>
            <a:r>
              <a:rPr lang="da-DK" baseline="0" dirty="0" smtClean="0"/>
              <a:t>/P011/Delte%20dokumenter/Forms/</a:t>
            </a:r>
            <a:r>
              <a:rPr lang="da-DK" baseline="0" dirty="0" err="1" smtClean="0"/>
              <a:t>SapaKontakt.aspx</a:t>
            </a:r>
            <a:endParaRPr lang="da-DK" baseline="0" dirty="0" smtClean="0"/>
          </a:p>
          <a:p>
            <a:endParaRPr lang="da-DK" baseline="0" dirty="0" smtClean="0"/>
          </a:p>
          <a:p>
            <a:r>
              <a:rPr lang="da-DK" dirty="0" smtClean="0"/>
              <a:t>SAPA-projektet og pilotkommunerne udgiver endvidere to andre</a:t>
            </a:r>
            <a:r>
              <a:rPr lang="da-DK" baseline="0" dirty="0" smtClean="0"/>
              <a:t> </a:t>
            </a:r>
            <a:r>
              <a:rPr lang="da-DK" dirty="0" smtClean="0"/>
              <a:t>SAPA-præsentationer</a:t>
            </a:r>
            <a:r>
              <a:rPr lang="da-DK" baseline="0" dirty="0" smtClean="0"/>
              <a:t>, som henvender sig til hhv. topledelsen og chefer/mellemledere. Brug evt. også udvalgte slides fra disse præsentationer.</a:t>
            </a:r>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1</a:t>
            </a:fld>
            <a:endParaRPr lang="da-DK"/>
          </a:p>
        </p:txBody>
      </p:sp>
    </p:spTree>
    <p:extLst>
      <p:ext uri="{BB962C8B-B14F-4D97-AF65-F5344CB8AC3E}">
        <p14:creationId xmlns:p14="http://schemas.microsoft.com/office/powerpoint/2010/main" val="132908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11</a:t>
            </a:fld>
            <a:endParaRPr lang="da-DK"/>
          </a:p>
        </p:txBody>
      </p:sp>
    </p:spTree>
    <p:extLst>
      <p:ext uri="{BB962C8B-B14F-4D97-AF65-F5344CB8AC3E}">
        <p14:creationId xmlns:p14="http://schemas.microsoft.com/office/powerpoint/2010/main" val="243068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Historien</a:t>
            </a:r>
            <a:r>
              <a:rPr lang="en-US" baseline="0" dirty="0" smtClean="0"/>
              <a:t> </a:t>
            </a:r>
            <a:r>
              <a:rPr lang="en-US" baseline="0" dirty="0" err="1" smtClean="0"/>
              <a:t>om</a:t>
            </a:r>
            <a:r>
              <a:rPr lang="en-US" baseline="0" dirty="0" smtClean="0"/>
              <a:t> SAPA </a:t>
            </a:r>
            <a:r>
              <a:rPr lang="en-US" baseline="0" dirty="0" err="1" smtClean="0"/>
              <a:t>kan</a:t>
            </a:r>
            <a:r>
              <a:rPr lang="en-US" baseline="0" dirty="0" smtClean="0"/>
              <a:t> </a:t>
            </a:r>
            <a:r>
              <a:rPr lang="en-US" baseline="0" dirty="0" err="1" smtClean="0"/>
              <a:t>fortælles</a:t>
            </a:r>
            <a:r>
              <a:rPr lang="en-US" baseline="0" dirty="0" smtClean="0"/>
              <a:t> </a:t>
            </a:r>
            <a:r>
              <a:rPr lang="en-US" baseline="0" dirty="0" err="1" smtClean="0"/>
              <a:t>på</a:t>
            </a:r>
            <a:r>
              <a:rPr lang="en-US" baseline="0" dirty="0" smtClean="0"/>
              <a:t> mange </a:t>
            </a:r>
            <a:r>
              <a:rPr lang="en-US" baseline="0" dirty="0" err="1" smtClean="0"/>
              <a:t>måder</a:t>
            </a:r>
            <a:r>
              <a:rPr lang="en-US" baseline="0" dirty="0" smtClean="0"/>
              <a:t> </a:t>
            </a:r>
            <a:r>
              <a:rPr lang="en-US" baseline="0" dirty="0" err="1" smtClean="0"/>
              <a:t>afhængig</a:t>
            </a:r>
            <a:r>
              <a:rPr lang="en-US" baseline="0" dirty="0" smtClean="0"/>
              <a:t> </a:t>
            </a:r>
            <a:r>
              <a:rPr lang="en-US" baseline="0" dirty="0" err="1" smtClean="0"/>
              <a:t>af</a:t>
            </a:r>
            <a:r>
              <a:rPr lang="en-US" baseline="0" dirty="0" smtClean="0"/>
              <a:t> </a:t>
            </a:r>
            <a:r>
              <a:rPr lang="en-US" baseline="0" dirty="0" err="1" smtClean="0"/>
              <a:t>målgruppen</a:t>
            </a:r>
            <a:r>
              <a:rPr lang="en-US" baseline="0" dirty="0" smtClean="0"/>
              <a:t>. </a:t>
            </a:r>
            <a:r>
              <a:rPr lang="en-US" baseline="0" dirty="0" err="1" smtClean="0"/>
              <a:t>På</a:t>
            </a:r>
            <a:r>
              <a:rPr lang="en-US" baseline="0" dirty="0" smtClean="0"/>
              <a:t> </a:t>
            </a:r>
            <a:r>
              <a:rPr lang="en-US" baseline="0" dirty="0" err="1" smtClean="0"/>
              <a:t>sliden</a:t>
            </a:r>
            <a:r>
              <a:rPr lang="en-US" baseline="0" dirty="0" smtClean="0"/>
              <a:t> </a:t>
            </a:r>
            <a:r>
              <a:rPr lang="en-US" baseline="0" dirty="0" err="1" smtClean="0"/>
              <a:t>er</a:t>
            </a:r>
            <a:r>
              <a:rPr lang="en-US" baseline="0" dirty="0" smtClean="0"/>
              <a:t> </a:t>
            </a:r>
            <a:r>
              <a:rPr lang="en-US" baseline="0" dirty="0" err="1" smtClean="0"/>
              <a:t>vist</a:t>
            </a:r>
            <a:r>
              <a:rPr lang="en-US" baseline="0" dirty="0" smtClean="0"/>
              <a:t> en </a:t>
            </a:r>
            <a:r>
              <a:rPr lang="en-US" baseline="0" dirty="0" err="1" smtClean="0"/>
              <a:t>fortælling</a:t>
            </a:r>
            <a:r>
              <a:rPr lang="en-US" baseline="0" dirty="0" smtClean="0"/>
              <a:t> </a:t>
            </a:r>
            <a:r>
              <a:rPr lang="en-US" baseline="0" dirty="0" err="1" smtClean="0"/>
              <a:t>til</a:t>
            </a:r>
            <a:r>
              <a:rPr lang="en-US" baseline="0" dirty="0" smtClean="0"/>
              <a:t> </a:t>
            </a:r>
            <a:r>
              <a:rPr lang="en-US" baseline="0" dirty="0" err="1" smtClean="0"/>
              <a:t>hhv</a:t>
            </a:r>
            <a:r>
              <a:rPr lang="en-US" baseline="0" dirty="0" smtClean="0"/>
              <a:t>. en </a:t>
            </a:r>
            <a:r>
              <a:rPr lang="en-US" baseline="0" dirty="0" err="1" smtClean="0"/>
              <a:t>digitaliseringsmedarbejde</a:t>
            </a:r>
            <a:r>
              <a:rPr lang="en-US" baseline="0" dirty="0" smtClean="0"/>
              <a:t>, en </a:t>
            </a:r>
            <a:r>
              <a:rPr lang="en-US" baseline="0" dirty="0" err="1" smtClean="0"/>
              <a:t>leder</a:t>
            </a:r>
            <a:r>
              <a:rPr lang="en-US" baseline="0" dirty="0" smtClean="0"/>
              <a:t> </a:t>
            </a:r>
            <a:r>
              <a:rPr lang="en-US" baseline="0" dirty="0" err="1" smtClean="0"/>
              <a:t>og</a:t>
            </a:r>
            <a:r>
              <a:rPr lang="en-US" baseline="0" dirty="0" smtClean="0"/>
              <a:t> en </a:t>
            </a:r>
            <a:r>
              <a:rPr lang="en-US" baseline="0" dirty="0" err="1" smtClean="0"/>
              <a:t>sagsbehandler</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12</a:t>
            </a:fld>
            <a:endParaRPr lang="da-DK"/>
          </a:p>
        </p:txBody>
      </p:sp>
    </p:spTree>
    <p:extLst>
      <p:ext uri="{BB962C8B-B14F-4D97-AF65-F5344CB8AC3E}">
        <p14:creationId xmlns:p14="http://schemas.microsoft.com/office/powerpoint/2010/main" val="2802146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81B6448C-CDCF-4B3C-A01E-D544DB42E6A1}" type="slidenum">
              <a:rPr lang="da-DK" smtClean="0"/>
              <a:pPr>
                <a:defRPr/>
              </a:pPr>
              <a:t>13</a:t>
            </a:fld>
            <a:endParaRPr lang="da-DK"/>
          </a:p>
        </p:txBody>
      </p:sp>
    </p:spTree>
    <p:extLst>
      <p:ext uri="{BB962C8B-B14F-4D97-AF65-F5344CB8AC3E}">
        <p14:creationId xmlns:p14="http://schemas.microsoft.com/office/powerpoint/2010/main" val="253446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14</a:t>
            </a:fld>
            <a:endParaRPr lang="da-DK"/>
          </a:p>
        </p:txBody>
      </p:sp>
    </p:spTree>
    <p:extLst>
      <p:ext uri="{BB962C8B-B14F-4D97-AF65-F5344CB8AC3E}">
        <p14:creationId xmlns:p14="http://schemas.microsoft.com/office/powerpoint/2010/main" val="84512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Det</a:t>
            </a:r>
            <a:r>
              <a:rPr lang="en-US" baseline="0" dirty="0" smtClean="0"/>
              <a:t> </a:t>
            </a:r>
            <a:r>
              <a:rPr lang="en-US" baseline="0" dirty="0" err="1" smtClean="0"/>
              <a:t>er</a:t>
            </a:r>
            <a:r>
              <a:rPr lang="en-US" baseline="0" dirty="0" smtClean="0"/>
              <a:t> </a:t>
            </a:r>
            <a:r>
              <a:rPr lang="en-US" baseline="0" dirty="0" err="1" smtClean="0"/>
              <a:t>forskelligt</a:t>
            </a:r>
            <a:r>
              <a:rPr lang="en-US" baseline="0" dirty="0" smtClean="0"/>
              <a:t> </a:t>
            </a:r>
            <a:r>
              <a:rPr lang="en-US" baseline="0" dirty="0" err="1" smtClean="0"/>
              <a:t>fra</a:t>
            </a:r>
            <a:r>
              <a:rPr lang="en-US" baseline="0" dirty="0" smtClean="0"/>
              <a:t> </a:t>
            </a:r>
            <a:r>
              <a:rPr lang="en-US" baseline="0" dirty="0" err="1" smtClean="0"/>
              <a:t>kommune</a:t>
            </a:r>
            <a:r>
              <a:rPr lang="en-US" baseline="0" dirty="0" smtClean="0"/>
              <a:t> </a:t>
            </a:r>
            <a:r>
              <a:rPr lang="en-US" baseline="0" dirty="0" err="1" smtClean="0"/>
              <a:t>til</a:t>
            </a:r>
            <a:r>
              <a:rPr lang="en-US" baseline="0" dirty="0" smtClean="0"/>
              <a:t> </a:t>
            </a:r>
            <a:r>
              <a:rPr lang="en-US" baseline="0" dirty="0" err="1" smtClean="0"/>
              <a:t>kommune</a:t>
            </a:r>
            <a:r>
              <a:rPr lang="en-US" baseline="0" dirty="0" smtClean="0"/>
              <a:t>, </a:t>
            </a:r>
            <a:r>
              <a:rPr lang="en-US" baseline="0" dirty="0" err="1" smtClean="0"/>
              <a:t>hvad</a:t>
            </a:r>
            <a:r>
              <a:rPr lang="en-US" baseline="0" dirty="0" smtClean="0"/>
              <a:t> man </a:t>
            </a:r>
            <a:r>
              <a:rPr lang="en-US" baseline="0" dirty="0" err="1" smtClean="0"/>
              <a:t>kan</a:t>
            </a:r>
            <a:r>
              <a:rPr lang="en-US" baseline="0" dirty="0" smtClean="0"/>
              <a:t> se </a:t>
            </a:r>
            <a:r>
              <a:rPr lang="en-US" baseline="0" dirty="0" err="1" smtClean="0"/>
              <a:t>i</a:t>
            </a:r>
            <a:r>
              <a:rPr lang="en-US" baseline="0" dirty="0" smtClean="0"/>
              <a:t> SAPA, </a:t>
            </a:r>
            <a:r>
              <a:rPr lang="en-US" baseline="0" dirty="0" err="1" smtClean="0"/>
              <a:t>og</a:t>
            </a:r>
            <a:r>
              <a:rPr lang="en-US" baseline="0" dirty="0" smtClean="0"/>
              <a:t> </a:t>
            </a:r>
            <a:r>
              <a:rPr lang="en-US" baseline="0" dirty="0" err="1" smtClean="0"/>
              <a:t>det</a:t>
            </a:r>
            <a:r>
              <a:rPr lang="en-US" baseline="0" dirty="0" smtClean="0"/>
              <a:t> </a:t>
            </a:r>
            <a:r>
              <a:rPr lang="en-US" baseline="0" dirty="0" err="1" smtClean="0"/>
              <a:t>afhænger</a:t>
            </a:r>
            <a:r>
              <a:rPr lang="en-US" baseline="0" dirty="0" smtClean="0"/>
              <a:t> </a:t>
            </a:r>
            <a:r>
              <a:rPr lang="en-US" baseline="0" dirty="0" err="1" smtClean="0"/>
              <a:t>bl.a</a:t>
            </a:r>
            <a:r>
              <a:rPr lang="en-US" baseline="0" dirty="0" smtClean="0"/>
              <a:t>. </a:t>
            </a:r>
            <a:r>
              <a:rPr lang="en-US" baseline="0" dirty="0" err="1" smtClean="0"/>
              <a:t>af</a:t>
            </a:r>
            <a:r>
              <a:rPr lang="en-US" baseline="0" dirty="0" smtClean="0"/>
              <a:t> </a:t>
            </a:r>
            <a:r>
              <a:rPr lang="en-US" baseline="0" dirty="0" err="1" smtClean="0"/>
              <a:t>tilkøbte</a:t>
            </a:r>
            <a:r>
              <a:rPr lang="en-US" baseline="0" dirty="0" smtClean="0"/>
              <a:t> </a:t>
            </a:r>
            <a:r>
              <a:rPr lang="en-US" baseline="0" dirty="0" err="1" smtClean="0"/>
              <a:t>snitflader</a:t>
            </a:r>
            <a:r>
              <a:rPr lang="en-US" baseline="0" dirty="0" smtClean="0"/>
              <a:t> </a:t>
            </a:r>
            <a:r>
              <a:rPr lang="en-US" baseline="0" dirty="0" err="1" smtClean="0"/>
              <a:t>samt</a:t>
            </a:r>
            <a:r>
              <a:rPr lang="en-US" baseline="0" dirty="0" smtClean="0"/>
              <a:t> </a:t>
            </a:r>
            <a:r>
              <a:rPr lang="en-US" baseline="0" dirty="0" err="1" smtClean="0"/>
              <a:t>måden</a:t>
            </a:r>
            <a:r>
              <a:rPr lang="en-US" baseline="0" dirty="0" smtClean="0"/>
              <a:t>, man </a:t>
            </a:r>
            <a:r>
              <a:rPr lang="en-US" baseline="0" dirty="0" err="1" smtClean="0"/>
              <a:t>organiserer</a:t>
            </a:r>
            <a:r>
              <a:rPr lang="en-US" baseline="0" dirty="0" smtClean="0"/>
              <a:t> </a:t>
            </a:r>
            <a:r>
              <a:rPr lang="en-US" baseline="0" dirty="0" err="1" smtClean="0"/>
              <a:t>arbejdet</a:t>
            </a:r>
            <a:r>
              <a:rPr lang="en-US" baseline="0" dirty="0" smtClean="0"/>
              <a:t> </a:t>
            </a:r>
            <a:r>
              <a:rPr lang="en-US" baseline="0" dirty="0" err="1" smtClean="0"/>
              <a:t>på</a:t>
            </a:r>
            <a:r>
              <a:rPr lang="en-US" baseline="0" dirty="0" smtClean="0"/>
              <a:t>. </a:t>
            </a:r>
            <a:r>
              <a:rPr lang="en-US" baseline="0" dirty="0" err="1" smtClean="0"/>
              <a:t>Tilret</a:t>
            </a:r>
            <a:r>
              <a:rPr lang="en-US" baseline="0" dirty="0" smtClean="0"/>
              <a:t> </a:t>
            </a:r>
            <a:r>
              <a:rPr lang="en-US" baseline="0" dirty="0" err="1" smtClean="0"/>
              <a:t>sliden</a:t>
            </a:r>
            <a:r>
              <a:rPr lang="en-US" baseline="0" dirty="0" smtClean="0"/>
              <a:t> </a:t>
            </a:r>
            <a:r>
              <a:rPr lang="en-US" baseline="0" dirty="0" err="1" smtClean="0"/>
              <a:t>så</a:t>
            </a:r>
            <a:r>
              <a:rPr lang="en-US" baseline="0" dirty="0" smtClean="0"/>
              <a:t> den passer </a:t>
            </a:r>
            <a:r>
              <a:rPr lang="en-US" baseline="0" dirty="0" err="1" smtClean="0"/>
              <a:t>på</a:t>
            </a:r>
            <a:r>
              <a:rPr lang="en-US" baseline="0" dirty="0" smtClean="0"/>
              <a:t> din </a:t>
            </a:r>
            <a:r>
              <a:rPr lang="en-US" baseline="0" dirty="0" err="1" smtClean="0"/>
              <a:t>kommune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15</a:t>
            </a:fld>
            <a:endParaRPr lang="da-DK"/>
          </a:p>
        </p:txBody>
      </p:sp>
    </p:spTree>
    <p:extLst>
      <p:ext uri="{BB962C8B-B14F-4D97-AF65-F5344CB8AC3E}">
        <p14:creationId xmlns:p14="http://schemas.microsoft.com/office/powerpoint/2010/main" val="2467282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Det</a:t>
            </a:r>
            <a:r>
              <a:rPr lang="en-US" baseline="0" dirty="0" smtClean="0"/>
              <a:t> </a:t>
            </a:r>
            <a:r>
              <a:rPr lang="en-US" baseline="0" dirty="0" err="1" smtClean="0"/>
              <a:t>er</a:t>
            </a:r>
            <a:r>
              <a:rPr lang="en-US" baseline="0" dirty="0" smtClean="0"/>
              <a:t> </a:t>
            </a:r>
            <a:r>
              <a:rPr lang="en-US" baseline="0" dirty="0" err="1" smtClean="0"/>
              <a:t>forskelligt</a:t>
            </a:r>
            <a:r>
              <a:rPr lang="en-US" baseline="0" dirty="0" smtClean="0"/>
              <a:t> </a:t>
            </a:r>
            <a:r>
              <a:rPr lang="en-US" baseline="0" dirty="0" err="1" smtClean="0"/>
              <a:t>fra</a:t>
            </a:r>
            <a:r>
              <a:rPr lang="en-US" baseline="0" dirty="0" smtClean="0"/>
              <a:t> </a:t>
            </a:r>
            <a:r>
              <a:rPr lang="en-US" baseline="0" dirty="0" err="1" smtClean="0"/>
              <a:t>kommune</a:t>
            </a:r>
            <a:r>
              <a:rPr lang="en-US" baseline="0" dirty="0" smtClean="0"/>
              <a:t> </a:t>
            </a:r>
            <a:r>
              <a:rPr lang="en-US" baseline="0" dirty="0" err="1" smtClean="0"/>
              <a:t>til</a:t>
            </a:r>
            <a:r>
              <a:rPr lang="en-US" baseline="0" dirty="0" smtClean="0"/>
              <a:t> </a:t>
            </a:r>
            <a:r>
              <a:rPr lang="en-US" baseline="0" dirty="0" err="1" smtClean="0"/>
              <a:t>kommune</a:t>
            </a:r>
            <a:r>
              <a:rPr lang="en-US" baseline="0" dirty="0" smtClean="0"/>
              <a:t>, </a:t>
            </a:r>
            <a:r>
              <a:rPr lang="en-US" baseline="0" dirty="0" err="1" smtClean="0"/>
              <a:t>hvad</a:t>
            </a:r>
            <a:r>
              <a:rPr lang="en-US" baseline="0" dirty="0" smtClean="0"/>
              <a:t> man </a:t>
            </a:r>
            <a:r>
              <a:rPr lang="en-US" baseline="0" dirty="0" err="1" smtClean="0"/>
              <a:t>kan</a:t>
            </a:r>
            <a:r>
              <a:rPr lang="en-US" baseline="0" dirty="0" smtClean="0"/>
              <a:t> se </a:t>
            </a:r>
            <a:r>
              <a:rPr lang="en-US" baseline="0" dirty="0" err="1" smtClean="0"/>
              <a:t>i</a:t>
            </a:r>
            <a:r>
              <a:rPr lang="en-US" baseline="0" dirty="0" smtClean="0"/>
              <a:t> SAPA, </a:t>
            </a:r>
            <a:r>
              <a:rPr lang="en-US" baseline="0" dirty="0" err="1" smtClean="0"/>
              <a:t>og</a:t>
            </a:r>
            <a:r>
              <a:rPr lang="en-US" baseline="0" dirty="0" smtClean="0"/>
              <a:t> </a:t>
            </a:r>
            <a:r>
              <a:rPr lang="en-US" baseline="0" dirty="0" err="1" smtClean="0"/>
              <a:t>det</a:t>
            </a:r>
            <a:r>
              <a:rPr lang="en-US" baseline="0" dirty="0" smtClean="0"/>
              <a:t> </a:t>
            </a:r>
            <a:r>
              <a:rPr lang="en-US" baseline="0" dirty="0" err="1" smtClean="0"/>
              <a:t>afhænger</a:t>
            </a:r>
            <a:r>
              <a:rPr lang="en-US" baseline="0" dirty="0" smtClean="0"/>
              <a:t> </a:t>
            </a:r>
            <a:r>
              <a:rPr lang="en-US" baseline="0" dirty="0" err="1" smtClean="0"/>
              <a:t>bl.a</a:t>
            </a:r>
            <a:r>
              <a:rPr lang="en-US" baseline="0" dirty="0" smtClean="0"/>
              <a:t>. </a:t>
            </a:r>
            <a:r>
              <a:rPr lang="en-US" baseline="0" dirty="0" err="1" smtClean="0"/>
              <a:t>af</a:t>
            </a:r>
            <a:r>
              <a:rPr lang="en-US" baseline="0" dirty="0" smtClean="0"/>
              <a:t> </a:t>
            </a:r>
            <a:r>
              <a:rPr lang="en-US" baseline="0" dirty="0" err="1" smtClean="0"/>
              <a:t>tilkøbte</a:t>
            </a:r>
            <a:r>
              <a:rPr lang="en-US" baseline="0" dirty="0" smtClean="0"/>
              <a:t> </a:t>
            </a:r>
            <a:r>
              <a:rPr lang="en-US" baseline="0" dirty="0" err="1" smtClean="0"/>
              <a:t>snitflader</a:t>
            </a:r>
            <a:r>
              <a:rPr lang="en-US" baseline="0" dirty="0" smtClean="0"/>
              <a:t> </a:t>
            </a:r>
            <a:r>
              <a:rPr lang="en-US" baseline="0" dirty="0" err="1" smtClean="0"/>
              <a:t>samt</a:t>
            </a:r>
            <a:r>
              <a:rPr lang="en-US" baseline="0" dirty="0" smtClean="0"/>
              <a:t> </a:t>
            </a:r>
            <a:r>
              <a:rPr lang="en-US" baseline="0" dirty="0" err="1" smtClean="0"/>
              <a:t>måden</a:t>
            </a:r>
            <a:r>
              <a:rPr lang="en-US" baseline="0" dirty="0" smtClean="0"/>
              <a:t>, man </a:t>
            </a:r>
            <a:r>
              <a:rPr lang="en-US" baseline="0" dirty="0" err="1" smtClean="0"/>
              <a:t>organiserer</a:t>
            </a:r>
            <a:r>
              <a:rPr lang="en-US" baseline="0" dirty="0" smtClean="0"/>
              <a:t> </a:t>
            </a:r>
            <a:r>
              <a:rPr lang="en-US" baseline="0" dirty="0" err="1" smtClean="0"/>
              <a:t>arbejdet</a:t>
            </a:r>
            <a:r>
              <a:rPr lang="en-US" baseline="0" dirty="0" smtClean="0"/>
              <a:t> </a:t>
            </a:r>
            <a:r>
              <a:rPr lang="en-US" baseline="0" dirty="0" err="1" smtClean="0"/>
              <a:t>på</a:t>
            </a:r>
            <a:r>
              <a:rPr lang="en-US" baseline="0" dirty="0" smtClean="0"/>
              <a:t>. </a:t>
            </a:r>
            <a:r>
              <a:rPr lang="en-US" baseline="0" dirty="0" err="1" smtClean="0"/>
              <a:t>Tilret</a:t>
            </a:r>
            <a:r>
              <a:rPr lang="en-US" baseline="0" dirty="0" smtClean="0"/>
              <a:t> </a:t>
            </a:r>
            <a:r>
              <a:rPr lang="en-US" baseline="0" dirty="0" err="1" smtClean="0"/>
              <a:t>sliden</a:t>
            </a:r>
            <a:r>
              <a:rPr lang="en-US" baseline="0" dirty="0" smtClean="0"/>
              <a:t> </a:t>
            </a:r>
            <a:r>
              <a:rPr lang="en-US" baseline="0" dirty="0" err="1" smtClean="0"/>
              <a:t>så</a:t>
            </a:r>
            <a:r>
              <a:rPr lang="en-US" baseline="0" dirty="0" smtClean="0"/>
              <a:t> den passer </a:t>
            </a:r>
            <a:r>
              <a:rPr lang="en-US" baseline="0" dirty="0" err="1" smtClean="0"/>
              <a:t>på</a:t>
            </a:r>
            <a:r>
              <a:rPr lang="en-US" baseline="0" dirty="0" smtClean="0"/>
              <a:t> din </a:t>
            </a:r>
            <a:r>
              <a:rPr lang="en-US" baseline="0" dirty="0" err="1" smtClean="0"/>
              <a:t>kommune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16</a:t>
            </a:fld>
            <a:endParaRPr lang="da-DK"/>
          </a:p>
        </p:txBody>
      </p:sp>
    </p:spTree>
    <p:extLst>
      <p:ext uri="{BB962C8B-B14F-4D97-AF65-F5344CB8AC3E}">
        <p14:creationId xmlns:p14="http://schemas.microsoft.com/office/powerpoint/2010/main" val="393674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Det</a:t>
            </a:r>
            <a:r>
              <a:rPr lang="en-US" baseline="0" dirty="0" smtClean="0"/>
              <a:t> </a:t>
            </a:r>
            <a:r>
              <a:rPr lang="en-US" baseline="0" dirty="0" err="1" smtClean="0"/>
              <a:t>er</a:t>
            </a:r>
            <a:r>
              <a:rPr lang="en-US" baseline="0" dirty="0" smtClean="0"/>
              <a:t> </a:t>
            </a:r>
            <a:r>
              <a:rPr lang="en-US" baseline="0" dirty="0" err="1" smtClean="0"/>
              <a:t>forskelligt</a:t>
            </a:r>
            <a:r>
              <a:rPr lang="en-US" baseline="0" dirty="0" smtClean="0"/>
              <a:t> </a:t>
            </a:r>
            <a:r>
              <a:rPr lang="en-US" baseline="0" dirty="0" err="1" smtClean="0"/>
              <a:t>fra</a:t>
            </a:r>
            <a:r>
              <a:rPr lang="en-US" baseline="0" dirty="0" smtClean="0"/>
              <a:t> </a:t>
            </a:r>
            <a:r>
              <a:rPr lang="en-US" baseline="0" dirty="0" err="1" smtClean="0"/>
              <a:t>kommune</a:t>
            </a:r>
            <a:r>
              <a:rPr lang="en-US" baseline="0" dirty="0" smtClean="0"/>
              <a:t> </a:t>
            </a:r>
            <a:r>
              <a:rPr lang="en-US" baseline="0" dirty="0" err="1" smtClean="0"/>
              <a:t>til</a:t>
            </a:r>
            <a:r>
              <a:rPr lang="en-US" baseline="0" dirty="0" smtClean="0"/>
              <a:t> </a:t>
            </a:r>
            <a:r>
              <a:rPr lang="en-US" baseline="0" dirty="0" err="1" smtClean="0"/>
              <a:t>kommune</a:t>
            </a:r>
            <a:r>
              <a:rPr lang="en-US" baseline="0" dirty="0" smtClean="0"/>
              <a:t>, </a:t>
            </a:r>
            <a:r>
              <a:rPr lang="en-US" baseline="0" dirty="0" err="1" smtClean="0"/>
              <a:t>hvad</a:t>
            </a:r>
            <a:r>
              <a:rPr lang="en-US" baseline="0" dirty="0" smtClean="0"/>
              <a:t> man </a:t>
            </a:r>
            <a:r>
              <a:rPr lang="en-US" baseline="0" dirty="0" err="1" smtClean="0"/>
              <a:t>kan</a:t>
            </a:r>
            <a:r>
              <a:rPr lang="en-US" baseline="0" dirty="0" smtClean="0"/>
              <a:t> se </a:t>
            </a:r>
            <a:r>
              <a:rPr lang="en-US" baseline="0" dirty="0" err="1" smtClean="0"/>
              <a:t>i</a:t>
            </a:r>
            <a:r>
              <a:rPr lang="en-US" baseline="0" dirty="0" smtClean="0"/>
              <a:t> SAPA, </a:t>
            </a:r>
            <a:r>
              <a:rPr lang="en-US" baseline="0" dirty="0" err="1" smtClean="0"/>
              <a:t>og</a:t>
            </a:r>
            <a:r>
              <a:rPr lang="en-US" baseline="0" dirty="0" smtClean="0"/>
              <a:t> </a:t>
            </a:r>
            <a:r>
              <a:rPr lang="en-US" baseline="0" dirty="0" err="1" smtClean="0"/>
              <a:t>det</a:t>
            </a:r>
            <a:r>
              <a:rPr lang="en-US" baseline="0" dirty="0" smtClean="0"/>
              <a:t> </a:t>
            </a:r>
            <a:r>
              <a:rPr lang="en-US" baseline="0" dirty="0" err="1" smtClean="0"/>
              <a:t>afhænger</a:t>
            </a:r>
            <a:r>
              <a:rPr lang="en-US" baseline="0" dirty="0" smtClean="0"/>
              <a:t> </a:t>
            </a:r>
            <a:r>
              <a:rPr lang="en-US" baseline="0" dirty="0" err="1" smtClean="0"/>
              <a:t>bl.a</a:t>
            </a:r>
            <a:r>
              <a:rPr lang="en-US" baseline="0" dirty="0" smtClean="0"/>
              <a:t>. </a:t>
            </a:r>
            <a:r>
              <a:rPr lang="en-US" baseline="0" dirty="0" err="1" smtClean="0"/>
              <a:t>af</a:t>
            </a:r>
            <a:r>
              <a:rPr lang="en-US" baseline="0" dirty="0" smtClean="0"/>
              <a:t> </a:t>
            </a:r>
            <a:r>
              <a:rPr lang="en-US" baseline="0" dirty="0" err="1" smtClean="0"/>
              <a:t>tilkøbte</a:t>
            </a:r>
            <a:r>
              <a:rPr lang="en-US" baseline="0" dirty="0" smtClean="0"/>
              <a:t> </a:t>
            </a:r>
            <a:r>
              <a:rPr lang="en-US" baseline="0" dirty="0" err="1" smtClean="0"/>
              <a:t>snitflader</a:t>
            </a:r>
            <a:r>
              <a:rPr lang="en-US" baseline="0" dirty="0" smtClean="0"/>
              <a:t> </a:t>
            </a:r>
            <a:r>
              <a:rPr lang="en-US" baseline="0" dirty="0" err="1" smtClean="0"/>
              <a:t>samt</a:t>
            </a:r>
            <a:r>
              <a:rPr lang="en-US" baseline="0" dirty="0" smtClean="0"/>
              <a:t> </a:t>
            </a:r>
            <a:r>
              <a:rPr lang="en-US" baseline="0" dirty="0" err="1" smtClean="0"/>
              <a:t>måden</a:t>
            </a:r>
            <a:r>
              <a:rPr lang="en-US" baseline="0" dirty="0" smtClean="0"/>
              <a:t>, man </a:t>
            </a:r>
            <a:r>
              <a:rPr lang="en-US" baseline="0" dirty="0" err="1" smtClean="0"/>
              <a:t>organiserer</a:t>
            </a:r>
            <a:r>
              <a:rPr lang="en-US" baseline="0" dirty="0" smtClean="0"/>
              <a:t> </a:t>
            </a:r>
            <a:r>
              <a:rPr lang="en-US" baseline="0" dirty="0" err="1" smtClean="0"/>
              <a:t>arbejdet</a:t>
            </a:r>
            <a:r>
              <a:rPr lang="en-US" baseline="0" dirty="0" smtClean="0"/>
              <a:t> </a:t>
            </a:r>
            <a:r>
              <a:rPr lang="en-US" baseline="0" dirty="0" err="1" smtClean="0"/>
              <a:t>på</a:t>
            </a:r>
            <a:r>
              <a:rPr lang="en-US" baseline="0" dirty="0" smtClean="0"/>
              <a:t>. </a:t>
            </a:r>
            <a:r>
              <a:rPr lang="en-US" baseline="0" dirty="0" err="1" smtClean="0"/>
              <a:t>Tilret</a:t>
            </a:r>
            <a:r>
              <a:rPr lang="en-US" baseline="0" dirty="0" smtClean="0"/>
              <a:t> </a:t>
            </a:r>
            <a:r>
              <a:rPr lang="en-US" baseline="0" dirty="0" err="1" smtClean="0"/>
              <a:t>sliden</a:t>
            </a:r>
            <a:r>
              <a:rPr lang="en-US" baseline="0" dirty="0" smtClean="0"/>
              <a:t> </a:t>
            </a:r>
            <a:r>
              <a:rPr lang="en-US" baseline="0" dirty="0" err="1" smtClean="0"/>
              <a:t>så</a:t>
            </a:r>
            <a:r>
              <a:rPr lang="en-US" baseline="0" dirty="0" smtClean="0"/>
              <a:t> den passer </a:t>
            </a:r>
            <a:r>
              <a:rPr lang="en-US" baseline="0" dirty="0" err="1" smtClean="0"/>
              <a:t>på</a:t>
            </a:r>
            <a:r>
              <a:rPr lang="en-US" baseline="0" dirty="0" smtClean="0"/>
              <a:t> din </a:t>
            </a:r>
            <a:r>
              <a:rPr lang="en-US" baseline="0" dirty="0" err="1" smtClean="0"/>
              <a:t>kommune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17</a:t>
            </a:fld>
            <a:endParaRPr lang="da-DK"/>
          </a:p>
        </p:txBody>
      </p:sp>
    </p:spTree>
    <p:extLst>
      <p:ext uri="{BB962C8B-B14F-4D97-AF65-F5344CB8AC3E}">
        <p14:creationId xmlns:p14="http://schemas.microsoft.com/office/powerpoint/2010/main" val="186440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Det</a:t>
            </a:r>
            <a:r>
              <a:rPr lang="en-US" baseline="0" dirty="0" smtClean="0"/>
              <a:t> </a:t>
            </a:r>
            <a:r>
              <a:rPr lang="en-US" baseline="0" dirty="0" err="1" smtClean="0"/>
              <a:t>er</a:t>
            </a:r>
            <a:r>
              <a:rPr lang="en-US" baseline="0" dirty="0" smtClean="0"/>
              <a:t> </a:t>
            </a:r>
            <a:r>
              <a:rPr lang="en-US" baseline="0" dirty="0" err="1" smtClean="0"/>
              <a:t>forskelligt</a:t>
            </a:r>
            <a:r>
              <a:rPr lang="en-US" baseline="0" dirty="0" smtClean="0"/>
              <a:t> </a:t>
            </a:r>
            <a:r>
              <a:rPr lang="en-US" baseline="0" dirty="0" err="1" smtClean="0"/>
              <a:t>fra</a:t>
            </a:r>
            <a:r>
              <a:rPr lang="en-US" baseline="0" dirty="0" smtClean="0"/>
              <a:t> </a:t>
            </a:r>
            <a:r>
              <a:rPr lang="en-US" baseline="0" dirty="0" err="1" smtClean="0"/>
              <a:t>kommune</a:t>
            </a:r>
            <a:r>
              <a:rPr lang="en-US" baseline="0" dirty="0" smtClean="0"/>
              <a:t> </a:t>
            </a:r>
            <a:r>
              <a:rPr lang="en-US" baseline="0" dirty="0" err="1" smtClean="0"/>
              <a:t>til</a:t>
            </a:r>
            <a:r>
              <a:rPr lang="en-US" baseline="0" dirty="0" smtClean="0"/>
              <a:t> </a:t>
            </a:r>
            <a:r>
              <a:rPr lang="en-US" baseline="0" dirty="0" err="1" smtClean="0"/>
              <a:t>kommune</a:t>
            </a:r>
            <a:r>
              <a:rPr lang="en-US" baseline="0" dirty="0" smtClean="0"/>
              <a:t>, </a:t>
            </a:r>
            <a:r>
              <a:rPr lang="en-US" baseline="0" dirty="0" err="1" smtClean="0"/>
              <a:t>hvad</a:t>
            </a:r>
            <a:r>
              <a:rPr lang="en-US" baseline="0" dirty="0" smtClean="0"/>
              <a:t> man </a:t>
            </a:r>
            <a:r>
              <a:rPr lang="en-US" baseline="0" dirty="0" err="1" smtClean="0"/>
              <a:t>kan</a:t>
            </a:r>
            <a:r>
              <a:rPr lang="en-US" baseline="0" dirty="0" smtClean="0"/>
              <a:t> se </a:t>
            </a:r>
            <a:r>
              <a:rPr lang="en-US" baseline="0" dirty="0" err="1" smtClean="0"/>
              <a:t>i</a:t>
            </a:r>
            <a:r>
              <a:rPr lang="en-US" baseline="0" dirty="0" smtClean="0"/>
              <a:t> SAPA, </a:t>
            </a:r>
            <a:r>
              <a:rPr lang="en-US" baseline="0" dirty="0" err="1" smtClean="0"/>
              <a:t>og</a:t>
            </a:r>
            <a:r>
              <a:rPr lang="en-US" baseline="0" dirty="0" smtClean="0"/>
              <a:t> </a:t>
            </a:r>
            <a:r>
              <a:rPr lang="en-US" baseline="0" dirty="0" err="1" smtClean="0"/>
              <a:t>det</a:t>
            </a:r>
            <a:r>
              <a:rPr lang="en-US" baseline="0" dirty="0" smtClean="0"/>
              <a:t> </a:t>
            </a:r>
            <a:r>
              <a:rPr lang="en-US" baseline="0" dirty="0" err="1" smtClean="0"/>
              <a:t>afhænger</a:t>
            </a:r>
            <a:r>
              <a:rPr lang="en-US" baseline="0" dirty="0" smtClean="0"/>
              <a:t> </a:t>
            </a:r>
            <a:r>
              <a:rPr lang="en-US" baseline="0" dirty="0" err="1" smtClean="0"/>
              <a:t>bl.a</a:t>
            </a:r>
            <a:r>
              <a:rPr lang="en-US" baseline="0" dirty="0" smtClean="0"/>
              <a:t>. </a:t>
            </a:r>
            <a:r>
              <a:rPr lang="en-US" baseline="0" dirty="0" err="1" smtClean="0"/>
              <a:t>af</a:t>
            </a:r>
            <a:r>
              <a:rPr lang="en-US" baseline="0" dirty="0" smtClean="0"/>
              <a:t> </a:t>
            </a:r>
            <a:r>
              <a:rPr lang="en-US" baseline="0" dirty="0" err="1" smtClean="0"/>
              <a:t>tilkøbte</a:t>
            </a:r>
            <a:r>
              <a:rPr lang="en-US" baseline="0" dirty="0" smtClean="0"/>
              <a:t> </a:t>
            </a:r>
            <a:r>
              <a:rPr lang="en-US" baseline="0" dirty="0" err="1" smtClean="0"/>
              <a:t>snitflader</a:t>
            </a:r>
            <a:r>
              <a:rPr lang="en-US" baseline="0" dirty="0" smtClean="0"/>
              <a:t> </a:t>
            </a:r>
            <a:r>
              <a:rPr lang="en-US" baseline="0" dirty="0" err="1" smtClean="0"/>
              <a:t>samt</a:t>
            </a:r>
            <a:r>
              <a:rPr lang="en-US" baseline="0" dirty="0" smtClean="0"/>
              <a:t> </a:t>
            </a:r>
            <a:r>
              <a:rPr lang="en-US" baseline="0" dirty="0" err="1" smtClean="0"/>
              <a:t>måden</a:t>
            </a:r>
            <a:r>
              <a:rPr lang="en-US" baseline="0" dirty="0" smtClean="0"/>
              <a:t>, man </a:t>
            </a:r>
            <a:r>
              <a:rPr lang="en-US" baseline="0" dirty="0" err="1" smtClean="0"/>
              <a:t>organiserer</a:t>
            </a:r>
            <a:r>
              <a:rPr lang="en-US" baseline="0" dirty="0" smtClean="0"/>
              <a:t> </a:t>
            </a:r>
            <a:r>
              <a:rPr lang="en-US" baseline="0" dirty="0" err="1" smtClean="0"/>
              <a:t>arbejdet</a:t>
            </a:r>
            <a:r>
              <a:rPr lang="en-US" baseline="0" dirty="0" smtClean="0"/>
              <a:t> </a:t>
            </a:r>
            <a:r>
              <a:rPr lang="en-US" baseline="0" dirty="0" err="1" smtClean="0"/>
              <a:t>på</a:t>
            </a:r>
            <a:r>
              <a:rPr lang="en-US" baseline="0" dirty="0" smtClean="0"/>
              <a:t>. </a:t>
            </a:r>
            <a:r>
              <a:rPr lang="en-US" baseline="0" dirty="0" err="1" smtClean="0"/>
              <a:t>Tilret</a:t>
            </a:r>
            <a:r>
              <a:rPr lang="en-US" baseline="0" dirty="0" smtClean="0"/>
              <a:t> </a:t>
            </a:r>
            <a:r>
              <a:rPr lang="en-US" baseline="0" dirty="0" err="1" smtClean="0"/>
              <a:t>sliden</a:t>
            </a:r>
            <a:r>
              <a:rPr lang="en-US" baseline="0" dirty="0" smtClean="0"/>
              <a:t> </a:t>
            </a:r>
            <a:r>
              <a:rPr lang="en-US" baseline="0" dirty="0" err="1" smtClean="0"/>
              <a:t>så</a:t>
            </a:r>
            <a:r>
              <a:rPr lang="en-US" baseline="0" dirty="0" smtClean="0"/>
              <a:t> den passer </a:t>
            </a:r>
            <a:r>
              <a:rPr lang="en-US" baseline="0" dirty="0" err="1" smtClean="0"/>
              <a:t>på</a:t>
            </a:r>
            <a:r>
              <a:rPr lang="en-US" baseline="0" dirty="0" smtClean="0"/>
              <a:t> din </a:t>
            </a:r>
            <a:r>
              <a:rPr lang="en-US" baseline="0" dirty="0" err="1" smtClean="0"/>
              <a:t>kommune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18</a:t>
            </a:fld>
            <a:endParaRPr lang="da-DK"/>
          </a:p>
        </p:txBody>
      </p:sp>
    </p:spTree>
    <p:extLst>
      <p:ext uri="{BB962C8B-B14F-4D97-AF65-F5344CB8AC3E}">
        <p14:creationId xmlns:p14="http://schemas.microsoft.com/office/powerpoint/2010/main" val="321484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Det</a:t>
            </a:r>
            <a:r>
              <a:rPr lang="en-US" baseline="0" dirty="0" smtClean="0"/>
              <a:t> </a:t>
            </a:r>
            <a:r>
              <a:rPr lang="en-US" baseline="0" dirty="0" err="1" smtClean="0"/>
              <a:t>er</a:t>
            </a:r>
            <a:r>
              <a:rPr lang="en-US" baseline="0" dirty="0" smtClean="0"/>
              <a:t> </a:t>
            </a:r>
            <a:r>
              <a:rPr lang="en-US" baseline="0" dirty="0" err="1" smtClean="0"/>
              <a:t>forskelligt</a:t>
            </a:r>
            <a:r>
              <a:rPr lang="en-US" baseline="0" dirty="0" smtClean="0"/>
              <a:t> </a:t>
            </a:r>
            <a:r>
              <a:rPr lang="en-US" baseline="0" dirty="0" err="1" smtClean="0"/>
              <a:t>fra</a:t>
            </a:r>
            <a:r>
              <a:rPr lang="en-US" baseline="0" dirty="0" smtClean="0"/>
              <a:t> </a:t>
            </a:r>
            <a:r>
              <a:rPr lang="en-US" baseline="0" dirty="0" err="1" smtClean="0"/>
              <a:t>kommune</a:t>
            </a:r>
            <a:r>
              <a:rPr lang="en-US" baseline="0" dirty="0" smtClean="0"/>
              <a:t> </a:t>
            </a:r>
            <a:r>
              <a:rPr lang="en-US" baseline="0" dirty="0" err="1" smtClean="0"/>
              <a:t>til</a:t>
            </a:r>
            <a:r>
              <a:rPr lang="en-US" baseline="0" dirty="0" smtClean="0"/>
              <a:t> </a:t>
            </a:r>
            <a:r>
              <a:rPr lang="en-US" baseline="0" dirty="0" err="1" smtClean="0"/>
              <a:t>kommune</a:t>
            </a:r>
            <a:r>
              <a:rPr lang="en-US" baseline="0" dirty="0" smtClean="0"/>
              <a:t>, </a:t>
            </a:r>
            <a:r>
              <a:rPr lang="en-US" baseline="0" dirty="0" err="1" smtClean="0"/>
              <a:t>hvad</a:t>
            </a:r>
            <a:r>
              <a:rPr lang="en-US" baseline="0" dirty="0" smtClean="0"/>
              <a:t> man </a:t>
            </a:r>
            <a:r>
              <a:rPr lang="en-US" baseline="0" dirty="0" err="1" smtClean="0"/>
              <a:t>kan</a:t>
            </a:r>
            <a:r>
              <a:rPr lang="en-US" baseline="0" dirty="0" smtClean="0"/>
              <a:t> se </a:t>
            </a:r>
            <a:r>
              <a:rPr lang="en-US" baseline="0" dirty="0" err="1" smtClean="0"/>
              <a:t>i</a:t>
            </a:r>
            <a:r>
              <a:rPr lang="en-US" baseline="0" dirty="0" smtClean="0"/>
              <a:t> SAPA, </a:t>
            </a:r>
            <a:r>
              <a:rPr lang="en-US" baseline="0" dirty="0" err="1" smtClean="0"/>
              <a:t>og</a:t>
            </a:r>
            <a:r>
              <a:rPr lang="en-US" baseline="0" dirty="0" smtClean="0"/>
              <a:t> </a:t>
            </a:r>
            <a:r>
              <a:rPr lang="en-US" baseline="0" dirty="0" err="1" smtClean="0"/>
              <a:t>det</a:t>
            </a:r>
            <a:r>
              <a:rPr lang="en-US" baseline="0" dirty="0" smtClean="0"/>
              <a:t> </a:t>
            </a:r>
            <a:r>
              <a:rPr lang="en-US" baseline="0" dirty="0" err="1" smtClean="0"/>
              <a:t>afhænger</a:t>
            </a:r>
            <a:r>
              <a:rPr lang="en-US" baseline="0" dirty="0" smtClean="0"/>
              <a:t> </a:t>
            </a:r>
            <a:r>
              <a:rPr lang="en-US" baseline="0" dirty="0" err="1" smtClean="0"/>
              <a:t>bl.a</a:t>
            </a:r>
            <a:r>
              <a:rPr lang="en-US" baseline="0" dirty="0" smtClean="0"/>
              <a:t>. </a:t>
            </a:r>
            <a:r>
              <a:rPr lang="en-US" baseline="0" dirty="0" err="1" smtClean="0"/>
              <a:t>af</a:t>
            </a:r>
            <a:r>
              <a:rPr lang="en-US" baseline="0" dirty="0" smtClean="0"/>
              <a:t> </a:t>
            </a:r>
            <a:r>
              <a:rPr lang="en-US" baseline="0" dirty="0" err="1" smtClean="0"/>
              <a:t>tilkøbte</a:t>
            </a:r>
            <a:r>
              <a:rPr lang="en-US" baseline="0" dirty="0" smtClean="0"/>
              <a:t> </a:t>
            </a:r>
            <a:r>
              <a:rPr lang="en-US" baseline="0" dirty="0" err="1" smtClean="0"/>
              <a:t>snitflader</a:t>
            </a:r>
            <a:r>
              <a:rPr lang="en-US" baseline="0" dirty="0" smtClean="0"/>
              <a:t> </a:t>
            </a:r>
            <a:r>
              <a:rPr lang="en-US" baseline="0" dirty="0" err="1" smtClean="0"/>
              <a:t>samt</a:t>
            </a:r>
            <a:r>
              <a:rPr lang="en-US" baseline="0" dirty="0" smtClean="0"/>
              <a:t> </a:t>
            </a:r>
            <a:r>
              <a:rPr lang="en-US" baseline="0" dirty="0" err="1" smtClean="0"/>
              <a:t>måden</a:t>
            </a:r>
            <a:r>
              <a:rPr lang="en-US" baseline="0" dirty="0" smtClean="0"/>
              <a:t>, man </a:t>
            </a:r>
            <a:r>
              <a:rPr lang="en-US" baseline="0" dirty="0" err="1" smtClean="0"/>
              <a:t>organiserer</a:t>
            </a:r>
            <a:r>
              <a:rPr lang="en-US" baseline="0" dirty="0" smtClean="0"/>
              <a:t> </a:t>
            </a:r>
            <a:r>
              <a:rPr lang="en-US" baseline="0" dirty="0" err="1" smtClean="0"/>
              <a:t>arbejdet</a:t>
            </a:r>
            <a:r>
              <a:rPr lang="en-US" baseline="0" dirty="0" smtClean="0"/>
              <a:t> </a:t>
            </a:r>
            <a:r>
              <a:rPr lang="en-US" baseline="0" dirty="0" err="1" smtClean="0"/>
              <a:t>på</a:t>
            </a:r>
            <a:r>
              <a:rPr lang="en-US" baseline="0" dirty="0" smtClean="0"/>
              <a:t>. </a:t>
            </a:r>
            <a:r>
              <a:rPr lang="en-US" baseline="0" dirty="0" err="1" smtClean="0"/>
              <a:t>Tilret</a:t>
            </a:r>
            <a:r>
              <a:rPr lang="en-US" baseline="0" dirty="0" smtClean="0"/>
              <a:t> </a:t>
            </a:r>
            <a:r>
              <a:rPr lang="en-US" baseline="0" dirty="0" err="1" smtClean="0"/>
              <a:t>sliden</a:t>
            </a:r>
            <a:r>
              <a:rPr lang="en-US" baseline="0" dirty="0" smtClean="0"/>
              <a:t> </a:t>
            </a:r>
            <a:r>
              <a:rPr lang="en-US" baseline="0" dirty="0" err="1" smtClean="0"/>
              <a:t>så</a:t>
            </a:r>
            <a:r>
              <a:rPr lang="en-US" baseline="0" dirty="0" smtClean="0"/>
              <a:t> den passer </a:t>
            </a:r>
            <a:r>
              <a:rPr lang="en-US" baseline="0" dirty="0" err="1" smtClean="0"/>
              <a:t>på</a:t>
            </a:r>
            <a:r>
              <a:rPr lang="en-US" baseline="0" dirty="0" smtClean="0"/>
              <a:t> din </a:t>
            </a:r>
            <a:r>
              <a:rPr lang="en-US" baseline="0" dirty="0" err="1" smtClean="0"/>
              <a:t>kommune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19</a:t>
            </a:fld>
            <a:endParaRPr lang="da-DK"/>
          </a:p>
        </p:txBody>
      </p:sp>
    </p:spTree>
    <p:extLst>
      <p:ext uri="{BB962C8B-B14F-4D97-AF65-F5344CB8AC3E}">
        <p14:creationId xmlns:p14="http://schemas.microsoft.com/office/powerpoint/2010/main" val="425159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4392E6D7-E7CA-43FB-AE7D-25E4F59237F4}" type="slidenum">
              <a:rPr lang="da-DK" smtClean="0"/>
              <a:t>20</a:t>
            </a:fld>
            <a:endParaRPr lang="da-DK"/>
          </a:p>
        </p:txBody>
      </p:sp>
    </p:spTree>
    <p:extLst>
      <p:ext uri="{BB962C8B-B14F-4D97-AF65-F5344CB8AC3E}">
        <p14:creationId xmlns:p14="http://schemas.microsoft.com/office/powerpoint/2010/main" val="42755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95838">
              <a:defRPr/>
            </a:pPr>
            <a:r>
              <a:rPr lang="da-DK" b="1" dirty="0"/>
              <a:t>NB: </a:t>
            </a:r>
            <a:r>
              <a:rPr lang="da-DK" b="1" dirty="0" smtClean="0"/>
              <a:t>Denne</a:t>
            </a:r>
            <a:r>
              <a:rPr lang="da-DK" b="1" baseline="0" dirty="0" smtClean="0"/>
              <a:t> slide</a:t>
            </a:r>
            <a:r>
              <a:rPr lang="da-DK" b="1" dirty="0" smtClean="0"/>
              <a:t> </a:t>
            </a:r>
            <a:r>
              <a:rPr lang="da-DK" b="1" dirty="0"/>
              <a:t>skal slettes</a:t>
            </a:r>
            <a:r>
              <a:rPr lang="da-DK" dirty="0"/>
              <a:t>, inden du holder præsentationen. Den er kun med for at give dig en vejledning i, hvordan du benytte præsentationen.</a:t>
            </a:r>
          </a:p>
        </p:txBody>
      </p:sp>
      <p:sp>
        <p:nvSpPr>
          <p:cNvPr id="4" name="Pladsholder til slidenummer 3"/>
          <p:cNvSpPr>
            <a:spLocks noGrp="1"/>
          </p:cNvSpPr>
          <p:nvPr>
            <p:ph type="sldNum" sz="quarter" idx="10"/>
          </p:nvPr>
        </p:nvSpPr>
        <p:spPr/>
        <p:txBody>
          <a:bodyPr/>
          <a:lstStyle/>
          <a:p>
            <a:fld id="{56EEC7D6-A801-41C8-9E71-EAF8759D2D85}" type="slidenum">
              <a:rPr lang="da-DK" smtClean="0"/>
              <a:t>2</a:t>
            </a:fld>
            <a:endParaRPr lang="da-DK" dirty="0"/>
          </a:p>
        </p:txBody>
      </p:sp>
    </p:spTree>
    <p:extLst>
      <p:ext uri="{BB962C8B-B14F-4D97-AF65-F5344CB8AC3E}">
        <p14:creationId xmlns:p14="http://schemas.microsoft.com/office/powerpoint/2010/main" val="2884657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err="1" smtClean="0"/>
              <a:t>Sliden</a:t>
            </a:r>
            <a:r>
              <a:rPr lang="da-DK" b="0" baseline="0" dirty="0" smtClean="0"/>
              <a:t> indeholder forslag til spørgsmål, man kan debattere på f.eks. et afdelingsmøde.</a:t>
            </a:r>
            <a:endParaRPr lang="da-DK" b="0" dirty="0" smtClean="0"/>
          </a:p>
          <a:p>
            <a:endParaRPr lang="da-DK" b="0" dirty="0" smtClean="0"/>
          </a:p>
          <a:p>
            <a:r>
              <a:rPr lang="da-DK" b="0" dirty="0" smtClean="0"/>
              <a:t>Du kan også bruge</a:t>
            </a:r>
            <a:r>
              <a:rPr lang="da-DK" b="0" baseline="0" dirty="0" smtClean="0"/>
              <a:t> ”Forandringens dobbelte bogholderi – en involverende øvelse”, som ligger i dokumentbiblioteket.</a:t>
            </a:r>
          </a:p>
          <a:p>
            <a:endParaRPr lang="da-DK" b="0" baseline="0" dirty="0" smtClean="0"/>
          </a:p>
          <a:p>
            <a:r>
              <a:rPr lang="da-DK" b="0" baseline="0" dirty="0" smtClean="0"/>
              <a:t>Se: </a:t>
            </a:r>
            <a:r>
              <a:rPr lang="da-DK" b="0" baseline="0" dirty="0" err="1" smtClean="0"/>
              <a:t>https</a:t>
            </a:r>
            <a:r>
              <a:rPr lang="da-DK" b="0" baseline="0" dirty="0" smtClean="0"/>
              <a:t>://</a:t>
            </a:r>
            <a:r>
              <a:rPr lang="da-DK" b="0" baseline="0" dirty="0" err="1" smtClean="0"/>
              <a:t>share-komm.kombit.dk</a:t>
            </a:r>
            <a:r>
              <a:rPr lang="da-DK" b="0" baseline="0" dirty="0" smtClean="0"/>
              <a:t>/P011/Delte%20dokumenter/Forms/</a:t>
            </a:r>
            <a:r>
              <a:rPr lang="da-DK" b="0" baseline="0" dirty="0" err="1" smtClean="0"/>
              <a:t>SapaKontakt.aspx</a:t>
            </a:r>
            <a:endParaRPr lang="da-DK" b="0" baseline="0" dirty="0" smtClean="0"/>
          </a:p>
          <a:p>
            <a:endParaRPr lang="da-DK" b="0" dirty="0"/>
          </a:p>
        </p:txBody>
      </p:sp>
      <p:sp>
        <p:nvSpPr>
          <p:cNvPr id="4" name="Pladsholder til slidenummer 3"/>
          <p:cNvSpPr>
            <a:spLocks noGrp="1"/>
          </p:cNvSpPr>
          <p:nvPr>
            <p:ph type="sldNum" sz="quarter" idx="10"/>
          </p:nvPr>
        </p:nvSpPr>
        <p:spPr/>
        <p:txBody>
          <a:bodyPr/>
          <a:lstStyle/>
          <a:p>
            <a:fld id="{41DC8399-0891-4C28-84ED-181F0AC79439}" type="slidenum">
              <a:rPr lang="da-DK" smtClean="0">
                <a:solidFill>
                  <a:prstClr val="black"/>
                </a:solidFill>
              </a:rPr>
              <a:pPr/>
              <a:t>21</a:t>
            </a:fld>
            <a:endParaRPr lang="da-DK">
              <a:solidFill>
                <a:prstClr val="black"/>
              </a:solidFill>
            </a:endParaRPr>
          </a:p>
        </p:txBody>
      </p:sp>
    </p:spTree>
    <p:extLst>
      <p:ext uri="{BB962C8B-B14F-4D97-AF65-F5344CB8AC3E}">
        <p14:creationId xmlns:p14="http://schemas.microsoft.com/office/powerpoint/2010/main" val="7825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3</a:t>
            </a:fld>
            <a:endParaRPr lang="da-DK"/>
          </a:p>
        </p:txBody>
      </p:sp>
    </p:spTree>
    <p:extLst>
      <p:ext uri="{BB962C8B-B14F-4D97-AF65-F5344CB8AC3E}">
        <p14:creationId xmlns:p14="http://schemas.microsoft.com/office/powerpoint/2010/main" val="62442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SAPA er en del af monopolbruddet,</a:t>
            </a:r>
            <a:r>
              <a:rPr lang="da-DK" baseline="0" dirty="0" smtClean="0"/>
              <a:t> og er det projekt, som skal konkurrenceudsætte KMD Sag. Det forventede antal slutbrugere af SAPA er 30.000-50.000, og mulighederne med løsningen er mange, og afhænger af den enkelte kommunes ambitionsniveau. </a:t>
            </a:r>
            <a:endParaRPr lang="da-DK" dirty="0" smtClean="0"/>
          </a:p>
          <a:p>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4</a:t>
            </a:fld>
            <a:endParaRPr lang="da-DK"/>
          </a:p>
        </p:txBody>
      </p:sp>
    </p:spTree>
    <p:extLst>
      <p:ext uri="{BB962C8B-B14F-4D97-AF65-F5344CB8AC3E}">
        <p14:creationId xmlns:p14="http://schemas.microsoft.com/office/powerpoint/2010/main" val="406544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smtClean="0"/>
              <a:t>På</a:t>
            </a:r>
            <a:r>
              <a:rPr lang="da-DK" b="0" baseline="0" dirty="0" smtClean="0"/>
              <a:t> dette slide vises i venstre side opbygningen i KMD Sag, mens man til højre side kan se, hvordan SAPA-projektet konkurrenceudsætter KMD Sag (SAPA-løsningen omfatter ‘SAPA Overblik’ og ‘SAPA Advis’).</a:t>
            </a:r>
          </a:p>
          <a:p>
            <a:endParaRPr lang="da-DK" b="0" baseline="0" dirty="0" smtClean="0"/>
          </a:p>
          <a:p>
            <a:r>
              <a:rPr lang="da-DK" b="1" baseline="0" dirty="0" smtClean="0"/>
              <a:t>KMD Sag består af</a:t>
            </a:r>
          </a:p>
          <a:p>
            <a:endParaRPr lang="da-DK" b="1" baseline="0" dirty="0" smtClean="0"/>
          </a:p>
          <a:p>
            <a:pPr marL="171450" indent="-171450">
              <a:buFontTx/>
              <a:buChar char="-"/>
            </a:pPr>
            <a:r>
              <a:rPr lang="da-DK" b="1" baseline="0" dirty="0" smtClean="0"/>
              <a:t>Person- og </a:t>
            </a:r>
            <a:r>
              <a:rPr lang="da-DK" b="1" baseline="0" dirty="0" err="1" smtClean="0"/>
              <a:t>sagsoverblik</a:t>
            </a:r>
            <a:r>
              <a:rPr lang="da-DK" b="0" baseline="0" dirty="0" smtClean="0"/>
              <a:t>: Her kan KMD Sag-brugeren danne sig et overblik over relevante personer og sager ved opslag i KMD Sag.</a:t>
            </a:r>
            <a:endParaRPr lang="da-DK" b="1" baseline="0" dirty="0" smtClean="0"/>
          </a:p>
          <a:p>
            <a:pPr marL="171450" indent="-171450">
              <a:buFontTx/>
              <a:buChar char="-"/>
            </a:pPr>
            <a:r>
              <a:rPr lang="da-DK" b="1" dirty="0" smtClean="0"/>
              <a:t>Sagsbehandling og </a:t>
            </a:r>
            <a:r>
              <a:rPr lang="da-DK" b="1" dirty="0" err="1" smtClean="0"/>
              <a:t>sagsstyring</a:t>
            </a:r>
            <a:r>
              <a:rPr lang="da-DK" dirty="0" smtClean="0"/>
              <a:t>:</a:t>
            </a:r>
            <a:r>
              <a:rPr lang="da-DK" baseline="0" dirty="0" smtClean="0"/>
              <a:t> Ud over person- og </a:t>
            </a:r>
            <a:r>
              <a:rPr lang="da-DK" baseline="0" dirty="0" err="1" smtClean="0"/>
              <a:t>sagsoverblikket</a:t>
            </a:r>
            <a:r>
              <a:rPr lang="da-DK" baseline="0" dirty="0" smtClean="0"/>
              <a:t> i KMD Sag, indeholder KMD Sag funktionalitet </a:t>
            </a:r>
            <a:r>
              <a:rPr lang="da-DK" dirty="0" smtClean="0"/>
              <a:t>til bl.a. at oprette sager</a:t>
            </a:r>
            <a:r>
              <a:rPr lang="da-DK" baseline="0" dirty="0" smtClean="0"/>
              <a:t> og</a:t>
            </a:r>
            <a:r>
              <a:rPr lang="da-DK" dirty="0" smtClean="0"/>
              <a:t> sammenlægge sager.</a:t>
            </a:r>
            <a:endParaRPr lang="da-DK" baseline="0" dirty="0" smtClean="0"/>
          </a:p>
          <a:p>
            <a:pPr marL="171450" indent="-171450">
              <a:buFontTx/>
              <a:buChar char="-"/>
            </a:pPr>
            <a:r>
              <a:rPr lang="da-DK" b="1" baseline="0" dirty="0" smtClean="0"/>
              <a:t>Infrastruktur</a:t>
            </a:r>
            <a:r>
              <a:rPr lang="da-DK" baseline="0" dirty="0" smtClean="0"/>
              <a:t>: I bunden af KMD Sag findes noget infrastruktur, som man ikke lige kan se. Det sender sagerne i den rigtige retning, sørger for at sende adviser i den rigtige retning, sørge for at medarbejdere har adgang til de rigtige ting mv.</a:t>
            </a:r>
          </a:p>
          <a:p>
            <a:endParaRPr lang="da-DK" baseline="0" dirty="0" smtClean="0"/>
          </a:p>
          <a:p>
            <a:r>
              <a:rPr lang="da-DK" b="1" baseline="0" dirty="0" smtClean="0"/>
              <a:t>SAPA-projektet</a:t>
            </a:r>
          </a:p>
          <a:p>
            <a:r>
              <a:rPr lang="da-DK" baseline="0" dirty="0" smtClean="0"/>
              <a:t>Hvordan konkurrenceudsætter man KMD Sag? I overensstemmelse med klassiske it-arkitekturprincipper bliver KMD Sag dekonstrueret i nogle logiske bestanddele, som er gengivet i den blå, grønne og gule kasse.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1" baseline="0" dirty="0" smtClean="0"/>
              <a:t>Den blå kasse - SAPA-overblik og advis: </a:t>
            </a:r>
            <a:r>
              <a:rPr lang="da-DK" b="0" baseline="0" dirty="0" smtClean="0"/>
              <a:t>Dette er SAPA-løsningen, hvor der bliver lavet en brugernær overbliksløsning, hvor man kan slå borgerne op og få adviser, hvis der sker hændelser.</a:t>
            </a:r>
            <a:endParaRPr lang="da-DK" b="1" baseline="0" dirty="0" smtClean="0"/>
          </a:p>
          <a:p>
            <a:pPr marL="171450" indent="-171450">
              <a:buFontTx/>
              <a:buChar char="-"/>
            </a:pPr>
            <a:r>
              <a:rPr lang="da-DK" b="1" baseline="0" dirty="0" smtClean="0"/>
              <a:t>Den grønne kasse – sagsbærende løsninger: </a:t>
            </a:r>
            <a:r>
              <a:rPr lang="da-DK" baseline="0" dirty="0" smtClean="0"/>
              <a:t>Kommunerne har masser af sagsbærende løsninger i forvejen, som kan understøtte den sagsbehandling og </a:t>
            </a:r>
            <a:r>
              <a:rPr lang="da-DK" baseline="0" dirty="0" err="1" smtClean="0"/>
              <a:t>sagsstyring</a:t>
            </a:r>
            <a:r>
              <a:rPr lang="da-DK" baseline="0" dirty="0" smtClean="0"/>
              <a:t>, som sker i dag i KMD Sag. SAPA-projektet beskæftiger sig også med snitflader til disse systemer. Kommunerne skal dog selv bestille og betale for ønskede snitflader.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1" baseline="0" dirty="0" smtClean="0"/>
              <a:t>Den gule kasse - Fælleskommunale Støttesystemer og Serviceplatform</a:t>
            </a:r>
            <a:r>
              <a:rPr lang="da-DK" b="0" baseline="0" dirty="0" smtClean="0"/>
              <a:t>: Støttesystemerne (indekser, adgangsstyring mv.) giver en fælleskommunal </a:t>
            </a:r>
            <a:r>
              <a:rPr lang="da-DK" b="0" baseline="0" dirty="0" err="1" smtClean="0"/>
              <a:t>infratruktur</a:t>
            </a:r>
            <a:r>
              <a:rPr lang="da-DK" b="0" baseline="0" dirty="0" smtClean="0"/>
              <a:t>, som er basis for tilslutning af andre systemer. Derudover har KOMBIT har på vegne af kommunerne indkøbt Serviceplatformen, som gennemstiller data fra bl.a. CPR og CVR. </a:t>
            </a:r>
            <a:r>
              <a:rPr lang="da-DK" baseline="0" dirty="0" smtClean="0"/>
              <a:t>SAPA-projektet beskæftiger sig også med snitflader til disse systemer.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b="0" baseline="0" dirty="0" smtClean="0"/>
          </a:p>
          <a:p>
            <a:r>
              <a:rPr lang="da-DK" b="0" baseline="0" dirty="0" smtClean="0"/>
              <a:t>Læs mere om SAPA på www.kombit.dk/sapa </a:t>
            </a:r>
            <a:endParaRPr lang="da-DK" b="1" dirty="0"/>
          </a:p>
        </p:txBody>
      </p:sp>
      <p:sp>
        <p:nvSpPr>
          <p:cNvPr id="4" name="Pladsholder til slidenummer 3"/>
          <p:cNvSpPr>
            <a:spLocks noGrp="1"/>
          </p:cNvSpPr>
          <p:nvPr>
            <p:ph type="sldNum" sz="quarter" idx="10"/>
          </p:nvPr>
        </p:nvSpPr>
        <p:spPr/>
        <p:txBody>
          <a:bodyPr/>
          <a:lstStyle/>
          <a:p>
            <a:fld id="{4392E6D7-E7CA-43FB-AE7D-25E4F59237F4}" type="slidenum">
              <a:rPr lang="da-DK" smtClean="0"/>
              <a:t>5</a:t>
            </a:fld>
            <a:endParaRPr lang="da-DK"/>
          </a:p>
        </p:txBody>
      </p:sp>
    </p:spTree>
    <p:extLst>
      <p:ext uri="{BB962C8B-B14F-4D97-AF65-F5344CB8AC3E}">
        <p14:creationId xmlns:p14="http://schemas.microsoft.com/office/powerpoint/2010/main" val="353777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Figuren viser, hvordan SAPA-projektet</a:t>
            </a:r>
            <a:r>
              <a:rPr lang="da-DK" baseline="0" dirty="0" smtClean="0"/>
              <a:t> er bygget op. Der er tale om en k</a:t>
            </a:r>
            <a:r>
              <a:rPr lang="da-DK" dirty="0" smtClean="0"/>
              <a:t>lassisk it-lagkage med forskellige lag: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I toppen er SAPA-løsningen, som man kigger på, når man er SAPA-bruger.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Herunder er der er et gitter af sikkerhed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Herunder er Støttesystemerne, som er den fælleskommunale infrastruktur (http://www.kombit.dk/indhold/introduktion-til-</a:t>
            </a:r>
            <a:r>
              <a:rPr lang="da-DK" baseline="0" dirty="0" err="1" smtClean="0"/>
              <a:t>sapa</a:t>
            </a:r>
            <a:r>
              <a:rPr lang="da-DK" baseline="0" dirty="0" smtClean="0"/>
              <a:t>).</a:t>
            </a:r>
          </a:p>
          <a:p>
            <a:pPr marL="171450" indent="-171450">
              <a:buFontTx/>
              <a:buChar char="-"/>
            </a:pPr>
            <a:r>
              <a:rPr lang="da-DK" dirty="0" smtClean="0"/>
              <a:t>I bunden </a:t>
            </a:r>
            <a:r>
              <a:rPr lang="da-DK" baseline="0" dirty="0" smtClean="0"/>
              <a:t>indeholder k</a:t>
            </a:r>
            <a:r>
              <a:rPr lang="da-DK" dirty="0" smtClean="0"/>
              <a:t>ildesystemerne</a:t>
            </a:r>
            <a:r>
              <a:rPr lang="da-DK" baseline="0" dirty="0" smtClean="0"/>
              <a:t> data </a:t>
            </a:r>
          </a:p>
          <a:p>
            <a:endParaRPr lang="da-DK" baseline="0" dirty="0" smtClean="0"/>
          </a:p>
          <a:p>
            <a:r>
              <a:rPr lang="da-DK" baseline="0" dirty="0" smtClean="0"/>
              <a:t>Der bor ingen data i SAPA. Data bor trygt og godt nede i kildesystemerne, og så bliver der kopieret metadata om sager, dokumenter og ydelser ind i Støttesystemerne. Det er dem, man kan se på, når man befinder sig i SAPA-løsningen.</a:t>
            </a:r>
          </a:p>
          <a:p>
            <a:endParaRPr lang="da-DK" baseline="0" dirty="0" smtClean="0"/>
          </a:p>
          <a:p>
            <a:r>
              <a:rPr lang="da-DK" b="1" baseline="0" dirty="0" smtClean="0"/>
              <a:t>Om brugernes anvendelse af SAPA</a:t>
            </a:r>
            <a:r>
              <a:rPr lang="da-DK" b="0" baseline="0" dirty="0" smtClean="0"/>
              <a:t>: </a:t>
            </a:r>
          </a:p>
          <a:p>
            <a:r>
              <a:rPr lang="da-DK" b="0" baseline="0" dirty="0" smtClean="0"/>
              <a:t>Brugerne har mulighed for at gøre nogle forskellige ting i SAPA. De kan</a:t>
            </a:r>
          </a:p>
          <a:p>
            <a:pPr marL="228600" indent="-228600">
              <a:buAutoNum type="arabicParenR"/>
            </a:pPr>
            <a:r>
              <a:rPr lang="da-DK" b="0" baseline="0" dirty="0" smtClean="0"/>
              <a:t>Se data på et opslag</a:t>
            </a:r>
          </a:p>
          <a:p>
            <a:pPr marL="228600" indent="-228600">
              <a:buAutoNum type="arabicParenR"/>
            </a:pPr>
            <a:r>
              <a:rPr lang="da-DK" b="0" baseline="0" dirty="0" smtClean="0"/>
              <a:t>Hoppe til systemer for at se, om der er mere information om sagen. </a:t>
            </a:r>
          </a:p>
          <a:p>
            <a:pPr marL="228600" indent="-228600">
              <a:buAutoNum type="arabicParenR"/>
            </a:pPr>
            <a:r>
              <a:rPr lang="da-DK" b="0" baseline="0" dirty="0" smtClean="0"/>
              <a:t>Aflevere et notat til notatbærende løsninger. Hvis man fx sidder i Borgerservice, og får behov for at gøre et notat på en sag, men ikke har adgang til systemet – eller notatet skal ud til flere systemer – så kan man skrive det i </a:t>
            </a:r>
            <a:r>
              <a:rPr lang="da-DK" b="0" baseline="0" dirty="0" err="1" smtClean="0"/>
              <a:t>SAPAs</a:t>
            </a:r>
            <a:r>
              <a:rPr lang="da-DK" b="0" baseline="0" dirty="0" smtClean="0"/>
              <a:t> brugergrænseflade og trykke ‘send’, hvorefter det lægger sig ned i den rette sagsbærende løsning.</a:t>
            </a:r>
          </a:p>
          <a:p>
            <a:pPr marL="228600" indent="-228600">
              <a:buAutoNum type="arabicParenR"/>
            </a:pPr>
            <a:r>
              <a:rPr lang="da-DK" b="0" baseline="0" dirty="0" smtClean="0"/>
              <a:t>Få en advisering når der er nyt. Det fremgår ved pilen, som løber hele vejen ned til kildesystemerne. </a:t>
            </a:r>
          </a:p>
          <a:p>
            <a:pPr marL="0" indent="0">
              <a:buNone/>
            </a:pPr>
            <a:endParaRPr lang="da-DK" b="1" baseline="0" dirty="0" smtClean="0"/>
          </a:p>
          <a:p>
            <a:pPr marL="0" indent="0">
              <a:buNone/>
            </a:pPr>
            <a:r>
              <a:rPr lang="da-DK" b="1" baseline="0" dirty="0" smtClean="0"/>
              <a:t>NB:</a:t>
            </a:r>
            <a:r>
              <a:rPr lang="da-DK" b="0" baseline="0" dirty="0" smtClean="0"/>
              <a:t> For at brugerne kan få mulighed for de fire ovennævnte handlinger, kræver det, at kommunen laver en snitfladestrategi. Læs mere her: http://www.kombit.dk/nyheder/sapas-snitfladestrategi</a:t>
            </a:r>
          </a:p>
        </p:txBody>
      </p:sp>
      <p:sp>
        <p:nvSpPr>
          <p:cNvPr id="4" name="Pladsholder til slidenummer 3"/>
          <p:cNvSpPr>
            <a:spLocks noGrp="1"/>
          </p:cNvSpPr>
          <p:nvPr>
            <p:ph type="sldNum" sz="quarter" idx="10"/>
          </p:nvPr>
        </p:nvSpPr>
        <p:spPr/>
        <p:txBody>
          <a:bodyPr/>
          <a:lstStyle/>
          <a:p>
            <a:fld id="{4392E6D7-E7CA-43FB-AE7D-25E4F59237F4}" type="slidenum">
              <a:rPr lang="da-DK" smtClean="0"/>
              <a:t>6</a:t>
            </a:fld>
            <a:endParaRPr lang="da-DK"/>
          </a:p>
        </p:txBody>
      </p:sp>
    </p:spTree>
    <p:extLst>
      <p:ext uri="{BB962C8B-B14F-4D97-AF65-F5344CB8AC3E}">
        <p14:creationId xmlns:p14="http://schemas.microsoft.com/office/powerpoint/2010/main" val="21981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Find den</a:t>
            </a:r>
            <a:r>
              <a:rPr lang="da-DK" baseline="0" dirty="0" smtClean="0"/>
              <a:t> til enhver tid gældende tidsplan for SAPA og øvrige monopolbrudsprojekter her: </a:t>
            </a:r>
            <a:r>
              <a:rPr lang="da-DK" dirty="0" smtClean="0">
                <a:solidFill>
                  <a:schemeClr val="tx1"/>
                </a:solidFill>
                <a:latin typeface="Trebuchet MS" panose="020B0603020202020204" pitchFamily="34" charset="0"/>
              </a:rPr>
              <a:t>http://www.kombit.dk/indhold/tidsplan-projekter-på-monopolområdet</a:t>
            </a:r>
          </a:p>
        </p:txBody>
      </p:sp>
      <p:sp>
        <p:nvSpPr>
          <p:cNvPr id="4" name="Pladsholder til slidenummer 3"/>
          <p:cNvSpPr>
            <a:spLocks noGrp="1"/>
          </p:cNvSpPr>
          <p:nvPr>
            <p:ph type="sldNum" sz="quarter" idx="10"/>
          </p:nvPr>
        </p:nvSpPr>
        <p:spPr/>
        <p:txBody>
          <a:bodyPr/>
          <a:lstStyle/>
          <a:p>
            <a:fld id="{4392E6D7-E7CA-43FB-AE7D-25E4F59237F4}" type="slidenum">
              <a:rPr lang="da-DK" smtClean="0"/>
              <a:t>7</a:t>
            </a:fld>
            <a:endParaRPr lang="da-DK"/>
          </a:p>
        </p:txBody>
      </p:sp>
    </p:spTree>
    <p:extLst>
      <p:ext uri="{BB962C8B-B14F-4D97-AF65-F5344CB8AC3E}">
        <p14:creationId xmlns:p14="http://schemas.microsoft.com/office/powerpoint/2010/main" val="80424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downloade</a:t>
            </a:r>
            <a:r>
              <a:rPr lang="en-US" sz="1200" kern="1200" baseline="0" dirty="0" smtClean="0">
                <a:solidFill>
                  <a:schemeClr val="tx1"/>
                </a:solidFill>
                <a:latin typeface="+mn-lt"/>
                <a:ea typeface="+mn-ea"/>
                <a:cs typeface="+mn-cs"/>
              </a:rPr>
              <a:t> en </a:t>
            </a:r>
            <a:r>
              <a:rPr lang="en-US" sz="1200" kern="1200" baseline="0" dirty="0" err="1" smtClean="0">
                <a:solidFill>
                  <a:schemeClr val="tx1"/>
                </a:solidFill>
                <a:latin typeface="+mn-lt"/>
                <a:ea typeface="+mn-ea"/>
                <a:cs typeface="+mn-cs"/>
              </a:rPr>
              <a:t>præsentation</a:t>
            </a:r>
            <a:r>
              <a:rPr lang="en-US" sz="1200" kern="1200" baseline="0" dirty="0" smtClean="0">
                <a:solidFill>
                  <a:schemeClr val="tx1"/>
                </a:solidFill>
                <a:latin typeface="+mn-lt"/>
                <a:ea typeface="+mn-ea"/>
                <a:cs typeface="+mn-cs"/>
              </a:rPr>
              <a:t> med </a:t>
            </a:r>
            <a:r>
              <a:rPr lang="en-US" sz="1200" kern="1200" baseline="0" dirty="0" err="1" smtClean="0">
                <a:solidFill>
                  <a:schemeClr val="tx1"/>
                </a:solidFill>
                <a:latin typeface="+mn-lt"/>
                <a:ea typeface="+mn-ea"/>
                <a:cs typeface="+mn-cs"/>
              </a:rPr>
              <a:t>flere</a:t>
            </a:r>
            <a:r>
              <a:rPr lang="en-US" sz="1200" kern="1200" dirty="0" smtClean="0">
                <a:solidFill>
                  <a:schemeClr val="tx1"/>
                </a:solidFill>
                <a:latin typeface="+mn-lt"/>
                <a:ea typeface="+mn-ea"/>
                <a:cs typeface="+mn-cs"/>
              </a:rPr>
              <a:t> SAPA-</a:t>
            </a:r>
            <a:r>
              <a:rPr lang="en-US" sz="1200" kern="1200" dirty="0" err="1" smtClean="0">
                <a:solidFill>
                  <a:schemeClr val="tx1"/>
                </a:solidFill>
                <a:latin typeface="+mn-lt"/>
                <a:ea typeface="+mn-ea"/>
                <a:cs typeface="+mn-cs"/>
              </a:rPr>
              <a:t>skærmbilleder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her</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https://share-komm.kombit.dk/P011/Delte%20dokumenter/SAPAs%20kernefunktionalitet%20-%20eksempler%20på%20skærmbilleder.pptx</a:t>
            </a:r>
          </a:p>
          <a:p>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8</a:t>
            </a:fld>
            <a:endParaRPr lang="da-DK"/>
          </a:p>
        </p:txBody>
      </p:sp>
    </p:spTree>
    <p:extLst>
      <p:ext uri="{BB962C8B-B14F-4D97-AF65-F5344CB8AC3E}">
        <p14:creationId xmlns:p14="http://schemas.microsoft.com/office/powerpoint/2010/main" val="414884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a-DK" b="1" kern="1200" baseline="0" noProof="0" dirty="0" smtClean="0">
                <a:solidFill>
                  <a:schemeClr val="tx1"/>
                </a:solidFill>
                <a:effectLst/>
                <a:latin typeface="+mn-lt"/>
                <a:ea typeface="+mn-ea"/>
                <a:cs typeface="+mn-cs"/>
              </a:rPr>
              <a:t>Potentielle lokale gevinster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noProof="0" dirty="0" smtClean="0"/>
              <a:t>De lokale kvalitets- og effektiviseringsgevinste</a:t>
            </a:r>
            <a:r>
              <a:rPr lang="da-DK" b="1" baseline="0" noProof="0" dirty="0" smtClean="0"/>
              <a:t>r </a:t>
            </a:r>
            <a:r>
              <a:rPr lang="da-DK" baseline="0" noProof="0" dirty="0" smtClean="0"/>
              <a:t>afhænger af kommunens individuelle situation samt ambitionsniveau.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Hvis man f.eks. i dag bruger mange KMD systemer inkl. KMD Sag EDH, har man måske allerede et godt overblik, som kommuner med mange forskellige systemer og færre snitflader mangler.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noProof="0" dirty="0" smtClean="0"/>
              <a:t>Hvis man skal have det fulde udbytte ift. helhedsorienteret</a:t>
            </a:r>
            <a:r>
              <a:rPr lang="da-DK" baseline="0" noProof="0" dirty="0" smtClean="0"/>
              <a:t> sagsbehandling, kræver det desuden en åben politik, hvor brugerne må se data på tværs.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Det er derfor vigtigt, at man baserer sin SAPA-strategi på en analyse af, hvor SAPA kan bibringe de forskellige brugergrupper værdi, og hvad det kræver ift. optimering og omlægning af arbejdsgange.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noProof="0" dirty="0" smtClean="0"/>
              <a:t>Investeringer</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Merværdien ved et bredere overblik forudsætter, at den enkelte kommunerne investerer i snitflader til de løsninger, hvor man ønsker et tværgående overblik i SAPA. Endelig skal der afsættes de fornødne ressourcer til implementeringen, og lederne skal være rustet til digital ledelse og forandringsledelse. </a:t>
            </a:r>
            <a:br>
              <a:rPr lang="da-DK" baseline="0" noProof="0" dirty="0" smtClean="0"/>
            </a:br>
            <a:endParaRPr lang="da-DK"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noProof="0" dirty="0" smtClean="0"/>
              <a:t>Afdæk f.eks.:</a:t>
            </a:r>
          </a:p>
          <a:p>
            <a:pPr marL="342900" indent="-342900">
              <a:buFont typeface="Arial"/>
              <a:buChar char="•"/>
            </a:pPr>
            <a:r>
              <a:rPr lang="da-DK" noProof="0" dirty="0" smtClean="0"/>
              <a:t>Ambitionsniveau for forandringen </a:t>
            </a:r>
          </a:p>
          <a:p>
            <a:pPr marL="342900" indent="-342900">
              <a:buFont typeface="Arial"/>
              <a:buChar char="•"/>
            </a:pPr>
            <a:r>
              <a:rPr lang="da-DK" noProof="0" dirty="0" smtClean="0"/>
              <a:t>Digitaliseringsstrategien</a:t>
            </a:r>
          </a:p>
          <a:p>
            <a:pPr marL="342900" indent="-342900">
              <a:buFont typeface="Arial"/>
              <a:buChar char="•"/>
            </a:pPr>
            <a:r>
              <a:rPr lang="da-DK" noProof="0" dirty="0" smtClean="0"/>
              <a:t>Hvordan</a:t>
            </a:r>
            <a:r>
              <a:rPr lang="da-DK" baseline="0" noProof="0" dirty="0" smtClean="0"/>
              <a:t> I ønsker at arbejde ift.</a:t>
            </a:r>
            <a:r>
              <a:rPr lang="da-DK" noProof="0" dirty="0" smtClean="0"/>
              <a:t> helhedsorienteret sagsbehandling</a:t>
            </a:r>
          </a:p>
          <a:p>
            <a:pPr marL="342900" indent="-342900">
              <a:buFont typeface="Arial"/>
              <a:buChar char="•"/>
            </a:pPr>
            <a:r>
              <a:rPr lang="da-DK" noProof="0" dirty="0" smtClean="0"/>
              <a:t>Hvilken indflydelse jeres organisering og måde at arbejde på har</a:t>
            </a:r>
          </a:p>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da-DK" noProof="0" dirty="0" smtClean="0"/>
              <a:t>Hvad de enkelte brugergrupper</a:t>
            </a:r>
            <a:r>
              <a:rPr lang="da-DK" baseline="0" noProof="0" dirty="0" smtClean="0"/>
              <a:t> kan få ud af SAPA</a:t>
            </a:r>
            <a:endParaRPr lang="da-DK" noProof="0" dirty="0" smtClean="0"/>
          </a:p>
          <a:p>
            <a:pPr marL="342900" indent="-342900">
              <a:buFont typeface="Arial"/>
              <a:buChar char="•"/>
            </a:pPr>
            <a:r>
              <a:rPr lang="da-DK" noProof="0" dirty="0" smtClean="0"/>
              <a:t>Valgt</a:t>
            </a:r>
            <a:r>
              <a:rPr lang="da-DK" baseline="0" noProof="0" dirty="0" smtClean="0"/>
              <a:t> å</a:t>
            </a:r>
            <a:r>
              <a:rPr lang="da-DK" noProof="0" dirty="0" smtClean="0"/>
              <a:t>benhed ift. at kunne </a:t>
            </a:r>
            <a:r>
              <a:rPr lang="da-DK" noProof="0" dirty="0" err="1" smtClean="0"/>
              <a:t>videndele</a:t>
            </a:r>
            <a:r>
              <a:rPr lang="da-DK" noProof="0" dirty="0" smtClean="0"/>
              <a:t> og se data på tværs i kommunen</a:t>
            </a:r>
          </a:p>
          <a:p>
            <a:pPr marL="342900" indent="-342900">
              <a:buFont typeface="Arial"/>
              <a:buChar char="•"/>
            </a:pPr>
            <a:r>
              <a:rPr lang="da-DK" noProof="0" dirty="0" smtClean="0"/>
              <a:t>Hvilke systemer I bruger – og hvad </a:t>
            </a:r>
            <a:r>
              <a:rPr lang="da-DK" baseline="0" noProof="0" dirty="0" smtClean="0"/>
              <a:t>I</a:t>
            </a:r>
            <a:r>
              <a:rPr lang="da-DK" noProof="0" dirty="0" smtClean="0"/>
              <a:t> tidligere har kunnet se</a:t>
            </a:r>
          </a:p>
          <a:p>
            <a:pPr marL="342900" indent="-342900">
              <a:buFont typeface="Arial"/>
              <a:buChar char="•"/>
            </a:pPr>
            <a:r>
              <a:rPr lang="da-DK" noProof="0" dirty="0" smtClean="0"/>
              <a:t>Hvilke snitflader der er/bliver tilkøbt</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noProof="0" dirty="0" smtClean="0"/>
          </a:p>
          <a:p>
            <a:endParaRPr lang="da-DK" noProof="0" dirty="0" smtClean="0"/>
          </a:p>
          <a:p>
            <a:endParaRPr lang="da-DK" noProof="0" dirty="0"/>
          </a:p>
        </p:txBody>
      </p:sp>
      <p:sp>
        <p:nvSpPr>
          <p:cNvPr id="4" name="Slide Number Placeholder 3"/>
          <p:cNvSpPr>
            <a:spLocks noGrp="1"/>
          </p:cNvSpPr>
          <p:nvPr>
            <p:ph type="sldNum" sz="quarter" idx="10"/>
          </p:nvPr>
        </p:nvSpPr>
        <p:spPr/>
        <p:txBody>
          <a:bodyPr/>
          <a:lstStyle/>
          <a:p>
            <a:fld id="{4392E6D7-E7CA-43FB-AE7D-25E4F59237F4}" type="slidenum">
              <a:rPr lang="da-DK" smtClean="0"/>
              <a:t>10</a:t>
            </a:fld>
            <a:endParaRPr lang="da-DK" dirty="0"/>
          </a:p>
        </p:txBody>
      </p:sp>
    </p:spTree>
    <p:extLst>
      <p:ext uri="{BB962C8B-B14F-4D97-AF65-F5344CB8AC3E}">
        <p14:creationId xmlns:p14="http://schemas.microsoft.com/office/powerpoint/2010/main" val="2066227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4210" y="3506348"/>
            <a:ext cx="6730078"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440775" y="4437112"/>
            <a:ext cx="6696744"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A8DD6E13-BEC2-487A-9E46-2CE6FFAA0955}" type="datetimeFigureOut">
              <a:rPr lang="en-US" dirty="0"/>
              <a:t>4/20/2016</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pPr/>
              <a:t>‹nr.›</a:t>
            </a:fld>
            <a:endParaRPr lang="en-US" dirty="0"/>
          </a:p>
        </p:txBody>
      </p:sp>
      <p:grpSp>
        <p:nvGrpSpPr>
          <p:cNvPr id="7" name="KombitShape"/>
          <p:cNvGrpSpPr/>
          <p:nvPr/>
        </p:nvGrpSpPr>
        <p:grpSpPr>
          <a:xfrm>
            <a:off x="2117378" y="-143168"/>
            <a:ext cx="7637386" cy="4618506"/>
            <a:chOff x="2117378" y="-143168"/>
            <a:chExt cx="7637386" cy="4618506"/>
          </a:xfrm>
          <a:solidFill>
            <a:schemeClr val="bg1"/>
          </a:solidFill>
        </p:grpSpPr>
        <p:sp>
          <p:nvSpPr>
            <p:cNvPr id="21"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22" name="Rektangel 21"/>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23"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8000" y="6055200"/>
            <a:ext cx="1527731" cy="4854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467544" y="576000"/>
            <a:ext cx="4571182" cy="841638"/>
          </a:xfrm>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dirty="0"/>
              <a:t>4/20/2016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5038725" y="0"/>
            <a:ext cx="4105275" cy="6858000"/>
          </a:xfrm>
          <a:solidFill>
            <a:schemeClr val="bg1">
              <a:lumMod val="75000"/>
            </a:schemeClr>
          </a:solidFill>
          <a:ln>
            <a:noFill/>
          </a:ln>
        </p:spPr>
        <p:txBody>
          <a:bodyPr lIns="324000" tIns="1440000" rIns="324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469107" y="1583531"/>
            <a:ext cx="4318917" cy="4104031"/>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9" name="Pladsholder til tekst 8"/>
          <p:cNvSpPr>
            <a:spLocks noGrp="1"/>
          </p:cNvSpPr>
          <p:nvPr>
            <p:ph type="body" sz="quarter" idx="15"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DE65BA5-11A5-4F4C-AF17-2AE2E5036D36}" type="datetimeFigureOut">
              <a:rPr lang="en-US" dirty="0"/>
              <a:t>4/20/2016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9" name="Pladsholder til billede 8"/>
          <p:cNvSpPr>
            <a:spLocks noGrp="1" noChangeAspect="1"/>
          </p:cNvSpPr>
          <p:nvPr>
            <p:ph type="pic" sz="quarter" idx="14" hasCustomPrompt="1"/>
          </p:nvPr>
        </p:nvSpPr>
        <p:spPr>
          <a:xfrm>
            <a:off x="467544" y="1581150"/>
            <a:ext cx="3960440" cy="4079875"/>
          </a:xfrm>
          <a:solidFill>
            <a:schemeClr val="bg1">
              <a:lumMod val="75000"/>
            </a:schemeClr>
          </a:solidFill>
          <a:ln>
            <a:noFill/>
          </a:ln>
        </p:spPr>
        <p:txBody>
          <a:bodyPr vert="horz" lIns="252000" tIns="1080000" rIns="252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r>
              <a:rPr lang="da-DK" dirty="0" smtClean="0"/>
              <a:t>Klik så her på knappen i midten for at indsætte et billede.</a:t>
            </a:r>
            <a:endParaRPr lang="en-US" dirty="0"/>
          </a:p>
        </p:txBody>
      </p:sp>
      <p:sp>
        <p:nvSpPr>
          <p:cNvPr id="7" name="Pladsholder til billede 6"/>
          <p:cNvSpPr>
            <a:spLocks noGrp="1" noChangeAspect="1"/>
          </p:cNvSpPr>
          <p:nvPr>
            <p:ph type="pic" sz="quarter" idx="13" hasCustomPrompt="1"/>
          </p:nvPr>
        </p:nvSpPr>
        <p:spPr>
          <a:xfrm>
            <a:off x="4680000" y="1587500"/>
            <a:ext cx="3960000" cy="4103689"/>
          </a:xfrm>
          <a:solidFill>
            <a:schemeClr val="bg1">
              <a:lumMod val="75000"/>
            </a:schemeClr>
          </a:solidFill>
          <a:ln>
            <a:noFill/>
          </a:ln>
        </p:spPr>
        <p:txBody>
          <a:bodyPr lIns="252000" tIns="1080000" rIns="252000" anchor="t"/>
          <a:lstStyle>
            <a:lvl1pPr>
              <a:defRPr sz="1600" baseline="0"/>
            </a:lvl1pPr>
          </a:lstStyle>
          <a:p>
            <a:r>
              <a:rPr lang="da-DK" dirty="0" smtClean="0"/>
              <a:t>Klik først her på knappen i midten for at indsætte et billede.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KOMBIT Pause, Petroleum">
    <p:bg>
      <p:bgPr>
        <a:solidFill>
          <a:srgbClr val="007398"/>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a:spLocks/>
            </p:cNvSpPr>
            <p:nvPr/>
          </p:nvSpPr>
          <p:spPr bwMode="auto">
            <a:xfrm>
              <a:off x="0" y="20638"/>
              <a:ext cx="1103313" cy="1212850"/>
            </a:xfrm>
            <a:custGeom>
              <a:avLst/>
              <a:gdLst>
                <a:gd name="T0" fmla="*/ 0 w 695"/>
                <a:gd name="T1" fmla="*/ 0 h 764"/>
                <a:gd name="T2" fmla="*/ 168 w 695"/>
                <a:gd name="T3" fmla="*/ 0 h 764"/>
                <a:gd name="T4" fmla="*/ 168 w 695"/>
                <a:gd name="T5" fmla="*/ 334 h 764"/>
                <a:gd name="T6" fmla="*/ 478 w 695"/>
                <a:gd name="T7" fmla="*/ 0 h 764"/>
                <a:gd name="T8" fmla="*/ 680 w 695"/>
                <a:gd name="T9" fmla="*/ 0 h 764"/>
                <a:gd name="T10" fmla="*/ 370 w 695"/>
                <a:gd name="T11" fmla="*/ 324 h 764"/>
                <a:gd name="T12" fmla="*/ 695 w 695"/>
                <a:gd name="T13" fmla="*/ 764 h 764"/>
                <a:gd name="T14" fmla="*/ 493 w 695"/>
                <a:gd name="T15" fmla="*/ 764 h 764"/>
                <a:gd name="T16" fmla="*/ 256 w 695"/>
                <a:gd name="T17" fmla="*/ 439 h 764"/>
                <a:gd name="T18" fmla="*/ 168 w 695"/>
                <a:gd name="T19" fmla="*/ 530 h 764"/>
                <a:gd name="T20" fmla="*/ 168 w 695"/>
                <a:gd name="T21" fmla="*/ 764 h 764"/>
                <a:gd name="T22" fmla="*/ 0 w 695"/>
                <a:gd name="T23" fmla="*/ 764 h 764"/>
                <a:gd name="T24" fmla="*/ 0 w 695"/>
                <a:gd name="T2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2" name="Freeform 6"/>
            <p:cNvSpPr>
              <a:spLocks noEditPoints="1"/>
            </p:cNvSpPr>
            <p:nvPr/>
          </p:nvSpPr>
          <p:spPr bwMode="auto">
            <a:xfrm>
              <a:off x="1082675" y="0"/>
              <a:ext cx="1287463" cy="1254125"/>
            </a:xfrm>
            <a:custGeom>
              <a:avLst/>
              <a:gdLst>
                <a:gd name="T0" fmla="*/ 0 w 2694"/>
                <a:gd name="T1" fmla="*/ 1318 h 2621"/>
                <a:gd name="T2" fmla="*/ 0 w 2694"/>
                <a:gd name="T3" fmla="*/ 1311 h 2621"/>
                <a:gd name="T4" fmla="*/ 1351 w 2694"/>
                <a:gd name="T5" fmla="*/ 0 h 2621"/>
                <a:gd name="T6" fmla="*/ 2694 w 2694"/>
                <a:gd name="T7" fmla="*/ 1303 h 2621"/>
                <a:gd name="T8" fmla="*/ 2694 w 2694"/>
                <a:gd name="T9" fmla="*/ 1311 h 2621"/>
                <a:gd name="T10" fmla="*/ 1344 w 2694"/>
                <a:gd name="T11" fmla="*/ 2621 h 2621"/>
                <a:gd name="T12" fmla="*/ 0 w 2694"/>
                <a:gd name="T13" fmla="*/ 1318 h 2621"/>
                <a:gd name="T14" fmla="*/ 2111 w 2694"/>
                <a:gd name="T15" fmla="*/ 1318 h 2621"/>
                <a:gd name="T16" fmla="*/ 2111 w 2694"/>
                <a:gd name="T17" fmla="*/ 1311 h 2621"/>
                <a:gd name="T18" fmla="*/ 1344 w 2694"/>
                <a:gd name="T19" fmla="*/ 514 h 2621"/>
                <a:gd name="T20" fmla="*/ 583 w 2694"/>
                <a:gd name="T21" fmla="*/ 1303 h 2621"/>
                <a:gd name="T22" fmla="*/ 583 w 2694"/>
                <a:gd name="T23" fmla="*/ 1311 h 2621"/>
                <a:gd name="T24" fmla="*/ 1351 w 2694"/>
                <a:gd name="T25" fmla="*/ 2107 h 2621"/>
                <a:gd name="T26" fmla="*/ 2111 w 2694"/>
                <a:gd name="T27" fmla="*/ 131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3" name="Freeform 7"/>
            <p:cNvSpPr>
              <a:spLocks/>
            </p:cNvSpPr>
            <p:nvPr/>
          </p:nvSpPr>
          <p:spPr bwMode="auto">
            <a:xfrm>
              <a:off x="2597150" y="20638"/>
              <a:ext cx="1211263" cy="1212850"/>
            </a:xfrm>
            <a:custGeom>
              <a:avLst/>
              <a:gdLst>
                <a:gd name="T0" fmla="*/ 0 w 763"/>
                <a:gd name="T1" fmla="*/ 0 h 764"/>
                <a:gd name="T2" fmla="*/ 181 w 763"/>
                <a:gd name="T3" fmla="*/ 0 h 764"/>
                <a:gd name="T4" fmla="*/ 381 w 763"/>
                <a:gd name="T5" fmla="*/ 323 h 764"/>
                <a:gd name="T6" fmla="*/ 582 w 763"/>
                <a:gd name="T7" fmla="*/ 0 h 764"/>
                <a:gd name="T8" fmla="*/ 763 w 763"/>
                <a:gd name="T9" fmla="*/ 0 h 764"/>
                <a:gd name="T10" fmla="*/ 763 w 763"/>
                <a:gd name="T11" fmla="*/ 764 h 764"/>
                <a:gd name="T12" fmla="*/ 596 w 763"/>
                <a:gd name="T13" fmla="*/ 764 h 764"/>
                <a:gd name="T14" fmla="*/ 596 w 763"/>
                <a:gd name="T15" fmla="*/ 265 h 764"/>
                <a:gd name="T16" fmla="*/ 381 w 763"/>
                <a:gd name="T17" fmla="*/ 592 h 764"/>
                <a:gd name="T18" fmla="*/ 377 w 763"/>
                <a:gd name="T19" fmla="*/ 592 h 764"/>
                <a:gd name="T20" fmla="*/ 164 w 763"/>
                <a:gd name="T21" fmla="*/ 269 h 764"/>
                <a:gd name="T22" fmla="*/ 164 w 763"/>
                <a:gd name="T23" fmla="*/ 764 h 764"/>
                <a:gd name="T24" fmla="*/ 0 w 763"/>
                <a:gd name="T25" fmla="*/ 764 h 764"/>
                <a:gd name="T26" fmla="*/ 0 w 763"/>
                <a:gd name="T2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4" name="Freeform 8"/>
            <p:cNvSpPr>
              <a:spLocks noEditPoints="1"/>
            </p:cNvSpPr>
            <p:nvPr/>
          </p:nvSpPr>
          <p:spPr bwMode="auto">
            <a:xfrm>
              <a:off x="4103688" y="20638"/>
              <a:ext cx="1030288" cy="1212850"/>
            </a:xfrm>
            <a:custGeom>
              <a:avLst/>
              <a:gdLst>
                <a:gd name="T0" fmla="*/ 0 w 2155"/>
                <a:gd name="T1" fmla="*/ 0 h 2535"/>
                <a:gd name="T2" fmla="*/ 1177 w 2155"/>
                <a:gd name="T3" fmla="*/ 0 h 2535"/>
                <a:gd name="T4" fmla="*/ 1840 w 2155"/>
                <a:gd name="T5" fmla="*/ 225 h 2535"/>
                <a:gd name="T6" fmla="*/ 2013 w 2155"/>
                <a:gd name="T7" fmla="*/ 656 h 2535"/>
                <a:gd name="T8" fmla="*/ 2013 w 2155"/>
                <a:gd name="T9" fmla="*/ 663 h 2535"/>
                <a:gd name="T10" fmla="*/ 1680 w 2155"/>
                <a:gd name="T11" fmla="*/ 1210 h 2535"/>
                <a:gd name="T12" fmla="*/ 2155 w 2155"/>
                <a:gd name="T13" fmla="*/ 1832 h 2535"/>
                <a:gd name="T14" fmla="*/ 2155 w 2155"/>
                <a:gd name="T15" fmla="*/ 1840 h 2535"/>
                <a:gd name="T16" fmla="*/ 1206 w 2155"/>
                <a:gd name="T17" fmla="*/ 2535 h 2535"/>
                <a:gd name="T18" fmla="*/ 0 w 2155"/>
                <a:gd name="T19" fmla="*/ 2535 h 2535"/>
                <a:gd name="T20" fmla="*/ 0 w 2155"/>
                <a:gd name="T21" fmla="*/ 0 h 2535"/>
                <a:gd name="T22" fmla="*/ 1459 w 2155"/>
                <a:gd name="T23" fmla="*/ 750 h 2535"/>
                <a:gd name="T24" fmla="*/ 1094 w 2155"/>
                <a:gd name="T25" fmla="*/ 489 h 2535"/>
                <a:gd name="T26" fmla="*/ 543 w 2155"/>
                <a:gd name="T27" fmla="*/ 489 h 2535"/>
                <a:gd name="T28" fmla="*/ 543 w 2155"/>
                <a:gd name="T29" fmla="*/ 1025 h 2535"/>
                <a:gd name="T30" fmla="*/ 1058 w 2155"/>
                <a:gd name="T31" fmla="*/ 1025 h 2535"/>
                <a:gd name="T32" fmla="*/ 1459 w 2155"/>
                <a:gd name="T33" fmla="*/ 757 h 2535"/>
                <a:gd name="T34" fmla="*/ 1459 w 2155"/>
                <a:gd name="T35" fmla="*/ 750 h 2535"/>
                <a:gd name="T36" fmla="*/ 1188 w 2155"/>
                <a:gd name="T37" fmla="*/ 1488 h 2535"/>
                <a:gd name="T38" fmla="*/ 543 w 2155"/>
                <a:gd name="T39" fmla="*/ 1488 h 2535"/>
                <a:gd name="T40" fmla="*/ 543 w 2155"/>
                <a:gd name="T41" fmla="*/ 2046 h 2535"/>
                <a:gd name="T42" fmla="*/ 1206 w 2155"/>
                <a:gd name="T43" fmla="*/ 2046 h 2535"/>
                <a:gd name="T44" fmla="*/ 1601 w 2155"/>
                <a:gd name="T45" fmla="*/ 1771 h 2535"/>
                <a:gd name="T46" fmla="*/ 1601 w 2155"/>
                <a:gd name="T47" fmla="*/ 1764 h 2535"/>
                <a:gd name="T48" fmla="*/ 1188 w 2155"/>
                <a:gd name="T49" fmla="*/ 1488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5" name="Freeform 9"/>
            <p:cNvSpPr>
              <a:spLocks/>
            </p:cNvSpPr>
            <p:nvPr/>
          </p:nvSpPr>
          <p:spPr bwMode="auto">
            <a:xfrm>
              <a:off x="5903913" y="17463"/>
              <a:ext cx="1003300" cy="1212850"/>
            </a:xfrm>
            <a:custGeom>
              <a:avLst/>
              <a:gdLst>
                <a:gd name="T0" fmla="*/ 232 w 632"/>
                <a:gd name="T1" fmla="*/ 155 h 764"/>
                <a:gd name="T2" fmla="*/ 0 w 632"/>
                <a:gd name="T3" fmla="*/ 155 h 764"/>
                <a:gd name="T4" fmla="*/ 0 w 632"/>
                <a:gd name="T5" fmla="*/ 0 h 764"/>
                <a:gd name="T6" fmla="*/ 632 w 632"/>
                <a:gd name="T7" fmla="*/ 0 h 764"/>
                <a:gd name="T8" fmla="*/ 632 w 632"/>
                <a:gd name="T9" fmla="*/ 155 h 764"/>
                <a:gd name="T10" fmla="*/ 400 w 632"/>
                <a:gd name="T11" fmla="*/ 155 h 764"/>
                <a:gd name="T12" fmla="*/ 400 w 632"/>
                <a:gd name="T13" fmla="*/ 764 h 764"/>
                <a:gd name="T14" fmla="*/ 232 w 632"/>
                <a:gd name="T15" fmla="*/ 764 h 764"/>
                <a:gd name="T16" fmla="*/ 232 w 632"/>
                <a:gd name="T17" fmla="*/ 1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9" name="Freeform 13"/>
            <p:cNvSpPr>
              <a:spLocks/>
            </p:cNvSpPr>
            <p:nvPr/>
          </p:nvSpPr>
          <p:spPr bwMode="auto">
            <a:xfrm>
              <a:off x="6350" y="1814513"/>
              <a:ext cx="290513" cy="341313"/>
            </a:xfrm>
            <a:custGeom>
              <a:avLst/>
              <a:gdLst>
                <a:gd name="T0" fmla="*/ 0 w 183"/>
                <a:gd name="T1" fmla="*/ 0 h 215"/>
                <a:gd name="T2" fmla="*/ 24 w 183"/>
                <a:gd name="T3" fmla="*/ 0 h 215"/>
                <a:gd name="T4" fmla="*/ 24 w 183"/>
                <a:gd name="T5" fmla="*/ 128 h 215"/>
                <a:gd name="T6" fmla="*/ 148 w 183"/>
                <a:gd name="T7" fmla="*/ 0 h 215"/>
                <a:gd name="T8" fmla="*/ 179 w 183"/>
                <a:gd name="T9" fmla="*/ 0 h 215"/>
                <a:gd name="T10" fmla="*/ 87 w 183"/>
                <a:gd name="T11" fmla="*/ 94 h 215"/>
                <a:gd name="T12" fmla="*/ 183 w 183"/>
                <a:gd name="T13" fmla="*/ 215 h 215"/>
                <a:gd name="T14" fmla="*/ 153 w 183"/>
                <a:gd name="T15" fmla="*/ 215 h 215"/>
                <a:gd name="T16" fmla="*/ 70 w 183"/>
                <a:gd name="T17" fmla="*/ 111 h 215"/>
                <a:gd name="T18" fmla="*/ 24 w 183"/>
                <a:gd name="T19" fmla="*/ 157 h 215"/>
                <a:gd name="T20" fmla="*/ 24 w 183"/>
                <a:gd name="T21" fmla="*/ 215 h 215"/>
                <a:gd name="T22" fmla="*/ 0 w 183"/>
                <a:gd name="T23" fmla="*/ 215 h 215"/>
                <a:gd name="T24" fmla="*/ 0 w 183"/>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0" name="Freeform 14"/>
            <p:cNvSpPr>
              <a:spLocks noEditPoints="1"/>
            </p:cNvSpPr>
            <p:nvPr/>
          </p:nvSpPr>
          <p:spPr bwMode="auto">
            <a:xfrm>
              <a:off x="320675" y="1898650"/>
              <a:ext cx="261938" cy="261938"/>
            </a:xfrm>
            <a:custGeom>
              <a:avLst/>
              <a:gdLst>
                <a:gd name="T0" fmla="*/ 0 w 549"/>
                <a:gd name="T1" fmla="*/ 277 h 550"/>
                <a:gd name="T2" fmla="*/ 0 w 549"/>
                <a:gd name="T3" fmla="*/ 275 h 550"/>
                <a:gd name="T4" fmla="*/ 275 w 549"/>
                <a:gd name="T5" fmla="*/ 0 h 550"/>
                <a:gd name="T6" fmla="*/ 549 w 549"/>
                <a:gd name="T7" fmla="*/ 273 h 550"/>
                <a:gd name="T8" fmla="*/ 549 w 549"/>
                <a:gd name="T9" fmla="*/ 275 h 550"/>
                <a:gd name="T10" fmla="*/ 273 w 549"/>
                <a:gd name="T11" fmla="*/ 550 h 550"/>
                <a:gd name="T12" fmla="*/ 0 w 549"/>
                <a:gd name="T13" fmla="*/ 277 h 550"/>
                <a:gd name="T14" fmla="*/ 468 w 549"/>
                <a:gd name="T15" fmla="*/ 277 h 550"/>
                <a:gd name="T16" fmla="*/ 468 w 549"/>
                <a:gd name="T17" fmla="*/ 275 h 550"/>
                <a:gd name="T18" fmla="*/ 273 w 549"/>
                <a:gd name="T19" fmla="*/ 70 h 550"/>
                <a:gd name="T20" fmla="*/ 80 w 549"/>
                <a:gd name="T21" fmla="*/ 273 h 550"/>
                <a:gd name="T22" fmla="*/ 80 w 549"/>
                <a:gd name="T23" fmla="*/ 275 h 550"/>
                <a:gd name="T24" fmla="*/ 275 w 549"/>
                <a:gd name="T25" fmla="*/ 480 h 550"/>
                <a:gd name="T26" fmla="*/ 468 w 549"/>
                <a:gd name="T2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1" name="Freeform 15"/>
            <p:cNvSpPr>
              <a:spLocks/>
            </p:cNvSpPr>
            <p:nvPr/>
          </p:nvSpPr>
          <p:spPr bwMode="auto">
            <a:xfrm>
              <a:off x="649288" y="1898650"/>
              <a:ext cx="382588" cy="257175"/>
            </a:xfrm>
            <a:custGeom>
              <a:avLst/>
              <a:gdLst>
                <a:gd name="T0" fmla="*/ 0 w 799"/>
                <a:gd name="T1" fmla="*/ 12 h 538"/>
                <a:gd name="T2" fmla="*/ 79 w 799"/>
                <a:gd name="T3" fmla="*/ 12 h 538"/>
                <a:gd name="T4" fmla="*/ 79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9 w 799"/>
                <a:gd name="T33" fmla="*/ 238 h 538"/>
                <a:gd name="T34" fmla="*/ 79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2" name="Freeform 16"/>
            <p:cNvSpPr>
              <a:spLocks/>
            </p:cNvSpPr>
            <p:nvPr/>
          </p:nvSpPr>
          <p:spPr bwMode="auto">
            <a:xfrm>
              <a:off x="1112838" y="1898650"/>
              <a:ext cx="382588" cy="257175"/>
            </a:xfrm>
            <a:custGeom>
              <a:avLst/>
              <a:gdLst>
                <a:gd name="T0" fmla="*/ 0 w 799"/>
                <a:gd name="T1" fmla="*/ 12 h 538"/>
                <a:gd name="T2" fmla="*/ 78 w 799"/>
                <a:gd name="T3" fmla="*/ 12 h 538"/>
                <a:gd name="T4" fmla="*/ 78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8 w 799"/>
                <a:gd name="T33" fmla="*/ 238 h 538"/>
                <a:gd name="T34" fmla="*/ 78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3" name="Freeform 17"/>
            <p:cNvSpPr>
              <a:spLocks/>
            </p:cNvSpPr>
            <p:nvPr/>
          </p:nvSpPr>
          <p:spPr bwMode="auto">
            <a:xfrm>
              <a:off x="1571625" y="1903413"/>
              <a:ext cx="220663" cy="257175"/>
            </a:xfrm>
            <a:custGeom>
              <a:avLst/>
              <a:gdLst>
                <a:gd name="T0" fmla="*/ 0 w 460"/>
                <a:gd name="T1" fmla="*/ 327 h 537"/>
                <a:gd name="T2" fmla="*/ 0 w 460"/>
                <a:gd name="T3" fmla="*/ 0 h 537"/>
                <a:gd name="T4" fmla="*/ 79 w 460"/>
                <a:gd name="T5" fmla="*/ 0 h 537"/>
                <a:gd name="T6" fmla="*/ 79 w 460"/>
                <a:gd name="T7" fmla="*/ 307 h 537"/>
                <a:gd name="T8" fmla="*/ 225 w 460"/>
                <a:gd name="T9" fmla="*/ 466 h 537"/>
                <a:gd name="T10" fmla="*/ 382 w 460"/>
                <a:gd name="T11" fmla="*/ 301 h 537"/>
                <a:gd name="T12" fmla="*/ 382 w 460"/>
                <a:gd name="T13" fmla="*/ 0 h 537"/>
                <a:gd name="T14" fmla="*/ 460 w 460"/>
                <a:gd name="T15" fmla="*/ 0 h 537"/>
                <a:gd name="T16" fmla="*/ 460 w 460"/>
                <a:gd name="T17" fmla="*/ 526 h 537"/>
                <a:gd name="T18" fmla="*/ 382 w 460"/>
                <a:gd name="T19" fmla="*/ 526 h 537"/>
                <a:gd name="T20" fmla="*/ 382 w 460"/>
                <a:gd name="T21" fmla="*/ 434 h 537"/>
                <a:gd name="T22" fmla="*/ 202 w 460"/>
                <a:gd name="T23" fmla="*/ 537 h 537"/>
                <a:gd name="T24" fmla="*/ 0 w 460"/>
                <a:gd name="T25"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4" name="Freeform 18"/>
            <p:cNvSpPr>
              <a:spLocks/>
            </p:cNvSpPr>
            <p:nvPr/>
          </p:nvSpPr>
          <p:spPr bwMode="auto">
            <a:xfrm>
              <a:off x="1876425" y="1898650"/>
              <a:ext cx="219075" cy="257175"/>
            </a:xfrm>
            <a:custGeom>
              <a:avLst/>
              <a:gdLst>
                <a:gd name="T0" fmla="*/ 0 w 460"/>
                <a:gd name="T1" fmla="*/ 12 h 538"/>
                <a:gd name="T2" fmla="*/ 79 w 460"/>
                <a:gd name="T3" fmla="*/ 12 h 538"/>
                <a:gd name="T4" fmla="*/ 79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9 w 460"/>
                <a:gd name="T19" fmla="*/ 237 h 538"/>
                <a:gd name="T20" fmla="*/ 79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5" name="Freeform 19"/>
            <p:cNvSpPr>
              <a:spLocks noEditPoints="1"/>
            </p:cNvSpPr>
            <p:nvPr/>
          </p:nvSpPr>
          <p:spPr bwMode="auto">
            <a:xfrm>
              <a:off x="2160588" y="1898650"/>
              <a:ext cx="238125" cy="261938"/>
            </a:xfrm>
            <a:custGeom>
              <a:avLst/>
              <a:gdLst>
                <a:gd name="T0" fmla="*/ 0 w 498"/>
                <a:gd name="T1" fmla="*/ 276 h 550"/>
                <a:gd name="T2" fmla="*/ 0 w 498"/>
                <a:gd name="T3" fmla="*/ 274 h 550"/>
                <a:gd name="T4" fmla="*/ 253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6" name="Freeform 20"/>
            <p:cNvSpPr>
              <a:spLocks/>
            </p:cNvSpPr>
            <p:nvPr/>
          </p:nvSpPr>
          <p:spPr bwMode="auto">
            <a:xfrm>
              <a:off x="2463800" y="1897063"/>
              <a:ext cx="141288" cy="258763"/>
            </a:xfrm>
            <a:custGeom>
              <a:avLst/>
              <a:gdLst>
                <a:gd name="T0" fmla="*/ 0 w 294"/>
                <a:gd name="T1" fmla="*/ 14 h 540"/>
                <a:gd name="T2" fmla="*/ 79 w 294"/>
                <a:gd name="T3" fmla="*/ 14 h 540"/>
                <a:gd name="T4" fmla="*/ 79 w 294"/>
                <a:gd name="T5" fmla="*/ 151 h 540"/>
                <a:gd name="T6" fmla="*/ 294 w 294"/>
                <a:gd name="T7" fmla="*/ 4 h 540"/>
                <a:gd name="T8" fmla="*/ 294 w 294"/>
                <a:gd name="T9" fmla="*/ 89 h 540"/>
                <a:gd name="T10" fmla="*/ 288 w 294"/>
                <a:gd name="T11" fmla="*/ 89 h 540"/>
                <a:gd name="T12" fmla="*/ 79 w 294"/>
                <a:gd name="T13" fmla="*/ 330 h 540"/>
                <a:gd name="T14" fmla="*/ 79 w 294"/>
                <a:gd name="T15" fmla="*/ 540 h 540"/>
                <a:gd name="T16" fmla="*/ 0 w 294"/>
                <a:gd name="T17" fmla="*/ 540 h 540"/>
                <a:gd name="T18" fmla="*/ 0 w 294"/>
                <a:gd name="T19" fmla="*/ 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7" name="Freeform 21"/>
            <p:cNvSpPr>
              <a:spLocks/>
            </p:cNvSpPr>
            <p:nvPr/>
          </p:nvSpPr>
          <p:spPr bwMode="auto">
            <a:xfrm>
              <a:off x="2660650" y="1898650"/>
              <a:ext cx="220663" cy="257175"/>
            </a:xfrm>
            <a:custGeom>
              <a:avLst/>
              <a:gdLst>
                <a:gd name="T0" fmla="*/ 0 w 460"/>
                <a:gd name="T1" fmla="*/ 12 h 538"/>
                <a:gd name="T2" fmla="*/ 78 w 460"/>
                <a:gd name="T3" fmla="*/ 12 h 538"/>
                <a:gd name="T4" fmla="*/ 78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8 w 460"/>
                <a:gd name="T19" fmla="*/ 237 h 538"/>
                <a:gd name="T20" fmla="*/ 78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8" name="Freeform 22"/>
            <p:cNvSpPr>
              <a:spLocks noEditPoints="1"/>
            </p:cNvSpPr>
            <p:nvPr/>
          </p:nvSpPr>
          <p:spPr bwMode="auto">
            <a:xfrm>
              <a:off x="2946400"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9" name="Freeform 23"/>
            <p:cNvSpPr>
              <a:spLocks/>
            </p:cNvSpPr>
            <p:nvPr/>
          </p:nvSpPr>
          <p:spPr bwMode="auto">
            <a:xfrm>
              <a:off x="3228975" y="1898650"/>
              <a:ext cx="193675" cy="261938"/>
            </a:xfrm>
            <a:custGeom>
              <a:avLst/>
              <a:gdLst>
                <a:gd name="T0" fmla="*/ 0 w 405"/>
                <a:gd name="T1" fmla="*/ 469 h 546"/>
                <a:gd name="T2" fmla="*/ 39 w 405"/>
                <a:gd name="T3" fmla="*/ 413 h 546"/>
                <a:gd name="T4" fmla="*/ 222 w 405"/>
                <a:gd name="T5" fmla="*/ 480 h 546"/>
                <a:gd name="T6" fmla="*/ 331 w 405"/>
                <a:gd name="T7" fmla="*/ 397 h 546"/>
                <a:gd name="T8" fmla="*/ 331 w 405"/>
                <a:gd name="T9" fmla="*/ 395 h 546"/>
                <a:gd name="T10" fmla="*/ 199 w 405"/>
                <a:gd name="T11" fmla="*/ 302 h 546"/>
                <a:gd name="T12" fmla="*/ 25 w 405"/>
                <a:gd name="T13" fmla="*/ 153 h 546"/>
                <a:gd name="T14" fmla="*/ 25 w 405"/>
                <a:gd name="T15" fmla="*/ 151 h 546"/>
                <a:gd name="T16" fmla="*/ 204 w 405"/>
                <a:gd name="T17" fmla="*/ 0 h 546"/>
                <a:gd name="T18" fmla="*/ 394 w 405"/>
                <a:gd name="T19" fmla="*/ 58 h 546"/>
                <a:gd name="T20" fmla="*/ 358 w 405"/>
                <a:gd name="T21" fmla="*/ 117 h 546"/>
                <a:gd name="T22" fmla="*/ 202 w 405"/>
                <a:gd name="T23" fmla="*/ 67 h 546"/>
                <a:gd name="T24" fmla="*/ 101 w 405"/>
                <a:gd name="T25" fmla="*/ 143 h 546"/>
                <a:gd name="T26" fmla="*/ 101 w 405"/>
                <a:gd name="T27" fmla="*/ 145 h 546"/>
                <a:gd name="T28" fmla="*/ 236 w 405"/>
                <a:gd name="T29" fmla="*/ 236 h 546"/>
                <a:gd name="T30" fmla="*/ 405 w 405"/>
                <a:gd name="T31" fmla="*/ 386 h 546"/>
                <a:gd name="T32" fmla="*/ 405 w 405"/>
                <a:gd name="T33" fmla="*/ 388 h 546"/>
                <a:gd name="T34" fmla="*/ 218 w 405"/>
                <a:gd name="T35" fmla="*/ 546 h 546"/>
                <a:gd name="T36" fmla="*/ 0 w 405"/>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0" name="Freeform 24"/>
            <p:cNvSpPr>
              <a:spLocks noEditPoints="1"/>
            </p:cNvSpPr>
            <p:nvPr/>
          </p:nvSpPr>
          <p:spPr bwMode="auto">
            <a:xfrm>
              <a:off x="3638550" y="1806575"/>
              <a:ext cx="42863" cy="349250"/>
            </a:xfrm>
            <a:custGeom>
              <a:avLst/>
              <a:gdLst>
                <a:gd name="T0" fmla="*/ 0 w 27"/>
                <a:gd name="T1" fmla="*/ 0 h 220"/>
                <a:gd name="T2" fmla="*/ 27 w 27"/>
                <a:gd name="T3" fmla="*/ 0 h 220"/>
                <a:gd name="T4" fmla="*/ 27 w 27"/>
                <a:gd name="T5" fmla="*/ 26 h 220"/>
                <a:gd name="T6" fmla="*/ 0 w 27"/>
                <a:gd name="T7" fmla="*/ 26 h 220"/>
                <a:gd name="T8" fmla="*/ 0 w 27"/>
                <a:gd name="T9" fmla="*/ 0 h 220"/>
                <a:gd name="T10" fmla="*/ 2 w 27"/>
                <a:gd name="T11" fmla="*/ 61 h 220"/>
                <a:gd name="T12" fmla="*/ 25 w 27"/>
                <a:gd name="T13" fmla="*/ 61 h 220"/>
                <a:gd name="T14" fmla="*/ 25 w 27"/>
                <a:gd name="T15" fmla="*/ 220 h 220"/>
                <a:gd name="T16" fmla="*/ 2 w 27"/>
                <a:gd name="T17" fmla="*/ 220 h 220"/>
                <a:gd name="T18" fmla="*/ 2 w 27"/>
                <a:gd name="T19" fmla="*/ 6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1" name="Freeform 25"/>
            <p:cNvSpPr>
              <a:spLocks/>
            </p:cNvSpPr>
            <p:nvPr/>
          </p:nvSpPr>
          <p:spPr bwMode="auto">
            <a:xfrm>
              <a:off x="3743325" y="1827213"/>
              <a:ext cx="152400" cy="331788"/>
            </a:xfrm>
            <a:custGeom>
              <a:avLst/>
              <a:gdLst>
                <a:gd name="T0" fmla="*/ 74 w 319"/>
                <a:gd name="T1" fmla="*/ 546 h 694"/>
                <a:gd name="T2" fmla="*/ 74 w 319"/>
                <a:gd name="T3" fmla="*/ 228 h 694"/>
                <a:gd name="T4" fmla="*/ 0 w 319"/>
                <a:gd name="T5" fmla="*/ 228 h 694"/>
                <a:gd name="T6" fmla="*/ 0 w 319"/>
                <a:gd name="T7" fmla="*/ 159 h 694"/>
                <a:gd name="T8" fmla="*/ 74 w 319"/>
                <a:gd name="T9" fmla="*/ 159 h 694"/>
                <a:gd name="T10" fmla="*/ 74 w 319"/>
                <a:gd name="T11" fmla="*/ 0 h 694"/>
                <a:gd name="T12" fmla="*/ 152 w 319"/>
                <a:gd name="T13" fmla="*/ 0 h 694"/>
                <a:gd name="T14" fmla="*/ 152 w 319"/>
                <a:gd name="T15" fmla="*/ 159 h 694"/>
                <a:gd name="T16" fmla="*/ 319 w 319"/>
                <a:gd name="T17" fmla="*/ 159 h 694"/>
                <a:gd name="T18" fmla="*/ 319 w 319"/>
                <a:gd name="T19" fmla="*/ 228 h 694"/>
                <a:gd name="T20" fmla="*/ 152 w 319"/>
                <a:gd name="T21" fmla="*/ 228 h 694"/>
                <a:gd name="T22" fmla="*/ 152 w 319"/>
                <a:gd name="T23" fmla="*/ 535 h 694"/>
                <a:gd name="T24" fmla="*/ 241 w 319"/>
                <a:gd name="T25" fmla="*/ 623 h 694"/>
                <a:gd name="T26" fmla="*/ 317 w 319"/>
                <a:gd name="T27" fmla="*/ 605 h 694"/>
                <a:gd name="T28" fmla="*/ 317 w 319"/>
                <a:gd name="T29" fmla="*/ 672 h 694"/>
                <a:gd name="T30" fmla="*/ 222 w 319"/>
                <a:gd name="T31" fmla="*/ 694 h 694"/>
                <a:gd name="T32" fmla="*/ 74 w 319"/>
                <a:gd name="T33" fmla="*/ 54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3" name="Freeform 27"/>
            <p:cNvSpPr>
              <a:spLocks/>
            </p:cNvSpPr>
            <p:nvPr/>
          </p:nvSpPr>
          <p:spPr bwMode="auto">
            <a:xfrm>
              <a:off x="4140200" y="1797050"/>
              <a:ext cx="152400" cy="358775"/>
            </a:xfrm>
            <a:custGeom>
              <a:avLst/>
              <a:gdLst>
                <a:gd name="T0" fmla="*/ 73 w 318"/>
                <a:gd name="T1" fmla="*/ 291 h 748"/>
                <a:gd name="T2" fmla="*/ 0 w 318"/>
                <a:gd name="T3" fmla="*/ 291 h 748"/>
                <a:gd name="T4" fmla="*/ 0 w 318"/>
                <a:gd name="T5" fmla="*/ 223 h 748"/>
                <a:gd name="T6" fmla="*/ 73 w 318"/>
                <a:gd name="T7" fmla="*/ 223 h 748"/>
                <a:gd name="T8" fmla="*/ 73 w 318"/>
                <a:gd name="T9" fmla="*/ 177 h 748"/>
                <a:gd name="T10" fmla="*/ 119 w 318"/>
                <a:gd name="T11" fmla="*/ 41 h 748"/>
                <a:gd name="T12" fmla="*/ 232 w 318"/>
                <a:gd name="T13" fmla="*/ 0 h 748"/>
                <a:gd name="T14" fmla="*/ 318 w 318"/>
                <a:gd name="T15" fmla="*/ 14 h 748"/>
                <a:gd name="T16" fmla="*/ 318 w 318"/>
                <a:gd name="T17" fmla="*/ 82 h 748"/>
                <a:gd name="T18" fmla="*/ 242 w 318"/>
                <a:gd name="T19" fmla="*/ 69 h 748"/>
                <a:gd name="T20" fmla="*/ 150 w 318"/>
                <a:gd name="T21" fmla="*/ 181 h 748"/>
                <a:gd name="T22" fmla="*/ 150 w 318"/>
                <a:gd name="T23" fmla="*/ 224 h 748"/>
                <a:gd name="T24" fmla="*/ 317 w 318"/>
                <a:gd name="T25" fmla="*/ 224 h 748"/>
                <a:gd name="T26" fmla="*/ 317 w 318"/>
                <a:gd name="T27" fmla="*/ 291 h 748"/>
                <a:gd name="T28" fmla="*/ 151 w 318"/>
                <a:gd name="T29" fmla="*/ 291 h 748"/>
                <a:gd name="T30" fmla="*/ 151 w 318"/>
                <a:gd name="T31" fmla="*/ 748 h 748"/>
                <a:gd name="T32" fmla="*/ 73 w 318"/>
                <a:gd name="T33" fmla="*/ 748 h 748"/>
                <a:gd name="T34" fmla="*/ 73 w 318"/>
                <a:gd name="T35" fmla="*/ 29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4" name="Freeform 28"/>
            <p:cNvSpPr>
              <a:spLocks noEditPoints="1"/>
            </p:cNvSpPr>
            <p:nvPr/>
          </p:nvSpPr>
          <p:spPr bwMode="auto">
            <a:xfrm>
              <a:off x="4313238" y="1898650"/>
              <a:ext cx="417513" cy="261938"/>
            </a:xfrm>
            <a:custGeom>
              <a:avLst/>
              <a:gdLst>
                <a:gd name="T0" fmla="*/ 0 w 874"/>
                <a:gd name="T1" fmla="*/ 385 h 550"/>
                <a:gd name="T2" fmla="*/ 0 w 874"/>
                <a:gd name="T3" fmla="*/ 383 h 550"/>
                <a:gd name="T4" fmla="*/ 221 w 874"/>
                <a:gd name="T5" fmla="*/ 213 h 550"/>
                <a:gd name="T6" fmla="*/ 377 w 874"/>
                <a:gd name="T7" fmla="*/ 236 h 550"/>
                <a:gd name="T8" fmla="*/ 377 w 874"/>
                <a:gd name="T9" fmla="*/ 217 h 550"/>
                <a:gd name="T10" fmla="*/ 225 w 874"/>
                <a:gd name="T11" fmla="*/ 74 h 550"/>
                <a:gd name="T12" fmla="*/ 70 w 874"/>
                <a:gd name="T13" fmla="*/ 112 h 550"/>
                <a:gd name="T14" fmla="*/ 47 w 874"/>
                <a:gd name="T15" fmla="*/ 48 h 550"/>
                <a:gd name="T16" fmla="*/ 233 w 874"/>
                <a:gd name="T17" fmla="*/ 4 h 550"/>
                <a:gd name="T18" fmla="*/ 427 w 874"/>
                <a:gd name="T19" fmla="*/ 117 h 550"/>
                <a:gd name="T20" fmla="*/ 629 w 874"/>
                <a:gd name="T21" fmla="*/ 0 h 550"/>
                <a:gd name="T22" fmla="*/ 874 w 874"/>
                <a:gd name="T23" fmla="*/ 278 h 550"/>
                <a:gd name="T24" fmla="*/ 872 w 874"/>
                <a:gd name="T25" fmla="*/ 304 h 550"/>
                <a:gd name="T26" fmla="*/ 455 w 874"/>
                <a:gd name="T27" fmla="*/ 304 h 550"/>
                <a:gd name="T28" fmla="*/ 640 w 874"/>
                <a:gd name="T29" fmla="*/ 482 h 550"/>
                <a:gd name="T30" fmla="*/ 806 w 874"/>
                <a:gd name="T31" fmla="*/ 408 h 550"/>
                <a:gd name="T32" fmla="*/ 855 w 874"/>
                <a:gd name="T33" fmla="*/ 452 h 550"/>
                <a:gd name="T34" fmla="*/ 638 w 874"/>
                <a:gd name="T35" fmla="*/ 550 h 550"/>
                <a:gd name="T36" fmla="*/ 429 w 874"/>
                <a:gd name="T37" fmla="*/ 444 h 550"/>
                <a:gd name="T38" fmla="*/ 199 w 874"/>
                <a:gd name="T39" fmla="*/ 549 h 550"/>
                <a:gd name="T40" fmla="*/ 0 w 874"/>
                <a:gd name="T41" fmla="*/ 385 h 550"/>
                <a:gd name="T42" fmla="*/ 397 w 874"/>
                <a:gd name="T43" fmla="*/ 392 h 550"/>
                <a:gd name="T44" fmla="*/ 376 w 874"/>
                <a:gd name="T45" fmla="*/ 293 h 550"/>
                <a:gd name="T46" fmla="*/ 229 w 874"/>
                <a:gd name="T47" fmla="*/ 271 h 550"/>
                <a:gd name="T48" fmla="*/ 79 w 874"/>
                <a:gd name="T49" fmla="*/ 380 h 550"/>
                <a:gd name="T50" fmla="*/ 79 w 874"/>
                <a:gd name="T51" fmla="*/ 382 h 550"/>
                <a:gd name="T52" fmla="*/ 208 w 874"/>
                <a:gd name="T53" fmla="*/ 486 h 550"/>
                <a:gd name="T54" fmla="*/ 397 w 874"/>
                <a:gd name="T55" fmla="*/ 392 h 550"/>
                <a:gd name="T56" fmla="*/ 794 w 874"/>
                <a:gd name="T57" fmla="*/ 246 h 550"/>
                <a:gd name="T58" fmla="*/ 627 w 874"/>
                <a:gd name="T59" fmla="*/ 67 h 550"/>
                <a:gd name="T60" fmla="*/ 454 w 874"/>
                <a:gd name="T61" fmla="*/ 246 h 550"/>
                <a:gd name="T62" fmla="*/ 794 w 874"/>
                <a:gd name="T63"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7" name="Freeform 31"/>
            <p:cNvSpPr>
              <a:spLocks noEditPoints="1"/>
            </p:cNvSpPr>
            <p:nvPr/>
          </p:nvSpPr>
          <p:spPr bwMode="auto">
            <a:xfrm>
              <a:off x="5037138"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4 w 498"/>
                <a:gd name="T13" fmla="*/ 482 h 550"/>
                <a:gd name="T14" fmla="*/ 430 w 498"/>
                <a:gd name="T15" fmla="*/ 408 h 550"/>
                <a:gd name="T16" fmla="*/ 479 w 498"/>
                <a:gd name="T17" fmla="*/ 452 h 550"/>
                <a:gd name="T18" fmla="*/ 262 w 498"/>
                <a:gd name="T19" fmla="*/ 550 h 550"/>
                <a:gd name="T20" fmla="*/ 0 w 498"/>
                <a:gd name="T21" fmla="*/ 276 h 550"/>
                <a:gd name="T22" fmla="*/ 418 w 498"/>
                <a:gd name="T23" fmla="*/ 246 h 550"/>
                <a:gd name="T24" fmla="*/ 250 w 498"/>
                <a:gd name="T25" fmla="*/ 67 h 550"/>
                <a:gd name="T26" fmla="*/ 79 w 498"/>
                <a:gd name="T27" fmla="*/ 246 h 550"/>
                <a:gd name="T28" fmla="*/ 418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8" name="Freeform 32"/>
            <p:cNvSpPr>
              <a:spLocks/>
            </p:cNvSpPr>
            <p:nvPr/>
          </p:nvSpPr>
          <p:spPr bwMode="auto">
            <a:xfrm>
              <a:off x="5319713" y="1898650"/>
              <a:ext cx="193675" cy="261938"/>
            </a:xfrm>
            <a:custGeom>
              <a:avLst/>
              <a:gdLst>
                <a:gd name="T0" fmla="*/ 0 w 406"/>
                <a:gd name="T1" fmla="*/ 469 h 546"/>
                <a:gd name="T2" fmla="*/ 40 w 406"/>
                <a:gd name="T3" fmla="*/ 413 h 546"/>
                <a:gd name="T4" fmla="*/ 222 w 406"/>
                <a:gd name="T5" fmla="*/ 480 h 546"/>
                <a:gd name="T6" fmla="*/ 331 w 406"/>
                <a:gd name="T7" fmla="*/ 397 h 546"/>
                <a:gd name="T8" fmla="*/ 331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9" name="Freeform 33"/>
            <p:cNvSpPr>
              <a:spLocks/>
            </p:cNvSpPr>
            <p:nvPr/>
          </p:nvSpPr>
          <p:spPr bwMode="auto">
            <a:xfrm>
              <a:off x="5557838" y="1898650"/>
              <a:ext cx="193675" cy="261938"/>
            </a:xfrm>
            <a:custGeom>
              <a:avLst/>
              <a:gdLst>
                <a:gd name="T0" fmla="*/ 0 w 406"/>
                <a:gd name="T1" fmla="*/ 469 h 546"/>
                <a:gd name="T2" fmla="*/ 40 w 406"/>
                <a:gd name="T3" fmla="*/ 413 h 546"/>
                <a:gd name="T4" fmla="*/ 223 w 406"/>
                <a:gd name="T5" fmla="*/ 480 h 546"/>
                <a:gd name="T6" fmla="*/ 332 w 406"/>
                <a:gd name="T7" fmla="*/ 397 h 546"/>
                <a:gd name="T8" fmla="*/ 332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40" name="Freeform 34"/>
            <p:cNvSpPr>
              <a:spLocks/>
            </p:cNvSpPr>
            <p:nvPr/>
          </p:nvSpPr>
          <p:spPr bwMode="auto">
            <a:xfrm>
              <a:off x="5821363" y="1800225"/>
              <a:ext cx="223838" cy="355600"/>
            </a:xfrm>
            <a:custGeom>
              <a:avLst/>
              <a:gdLst>
                <a:gd name="T0" fmla="*/ 0 w 141"/>
                <a:gd name="T1" fmla="*/ 0 h 224"/>
                <a:gd name="T2" fmla="*/ 23 w 141"/>
                <a:gd name="T3" fmla="*/ 0 h 224"/>
                <a:gd name="T4" fmla="*/ 23 w 141"/>
                <a:gd name="T5" fmla="*/ 154 h 224"/>
                <a:gd name="T6" fmla="*/ 109 w 141"/>
                <a:gd name="T7" fmla="*/ 65 h 224"/>
                <a:gd name="T8" fmla="*/ 138 w 141"/>
                <a:gd name="T9" fmla="*/ 65 h 224"/>
                <a:gd name="T10" fmla="*/ 72 w 141"/>
                <a:gd name="T11" fmla="*/ 133 h 224"/>
                <a:gd name="T12" fmla="*/ 141 w 141"/>
                <a:gd name="T13" fmla="*/ 224 h 224"/>
                <a:gd name="T14" fmla="*/ 112 w 141"/>
                <a:gd name="T15" fmla="*/ 224 h 224"/>
                <a:gd name="T16" fmla="*/ 56 w 141"/>
                <a:gd name="T17" fmla="*/ 150 h 224"/>
                <a:gd name="T18" fmla="*/ 23 w 141"/>
                <a:gd name="T19" fmla="*/ 182 h 224"/>
                <a:gd name="T20" fmla="*/ 23 w 141"/>
                <a:gd name="T21" fmla="*/ 224 h 224"/>
                <a:gd name="T22" fmla="*/ 0 w 141"/>
                <a:gd name="T23" fmla="*/ 224 h 224"/>
                <a:gd name="T24" fmla="*/ 0 w 141"/>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41" name="Freeform 35"/>
            <p:cNvSpPr>
              <a:spLocks noEditPoints="1"/>
            </p:cNvSpPr>
            <p:nvPr/>
          </p:nvSpPr>
          <p:spPr bwMode="auto">
            <a:xfrm>
              <a:off x="6073775" y="1900238"/>
              <a:ext cx="222250" cy="260350"/>
            </a:xfrm>
            <a:custGeom>
              <a:avLst/>
              <a:gdLst>
                <a:gd name="T0" fmla="*/ 0 w 463"/>
                <a:gd name="T1" fmla="*/ 381 h 545"/>
                <a:gd name="T2" fmla="*/ 0 w 463"/>
                <a:gd name="T3" fmla="*/ 379 h 545"/>
                <a:gd name="T4" fmla="*/ 225 w 463"/>
                <a:gd name="T5" fmla="*/ 209 h 545"/>
                <a:gd name="T6" fmla="*/ 387 w 463"/>
                <a:gd name="T7" fmla="*/ 232 h 545"/>
                <a:gd name="T8" fmla="*/ 387 w 463"/>
                <a:gd name="T9" fmla="*/ 213 h 545"/>
                <a:gd name="T10" fmla="*/ 230 w 463"/>
                <a:gd name="T11" fmla="*/ 70 h 545"/>
                <a:gd name="T12" fmla="*/ 70 w 463"/>
                <a:gd name="T13" fmla="*/ 108 h 545"/>
                <a:gd name="T14" fmla="*/ 47 w 463"/>
                <a:gd name="T15" fmla="*/ 44 h 545"/>
                <a:gd name="T16" fmla="*/ 239 w 463"/>
                <a:gd name="T17" fmla="*/ 0 h 545"/>
                <a:gd name="T18" fmla="*/ 409 w 463"/>
                <a:gd name="T19" fmla="*/ 58 h 545"/>
                <a:gd name="T20" fmla="*/ 463 w 463"/>
                <a:gd name="T21" fmla="*/ 212 h 545"/>
                <a:gd name="T22" fmla="*/ 463 w 463"/>
                <a:gd name="T23" fmla="*/ 534 h 545"/>
                <a:gd name="T24" fmla="*/ 387 w 463"/>
                <a:gd name="T25" fmla="*/ 534 h 545"/>
                <a:gd name="T26" fmla="*/ 387 w 463"/>
                <a:gd name="T27" fmla="*/ 455 h 545"/>
                <a:gd name="T28" fmla="*/ 197 w 463"/>
                <a:gd name="T29" fmla="*/ 545 h 545"/>
                <a:gd name="T30" fmla="*/ 0 w 463"/>
                <a:gd name="T31" fmla="*/ 381 h 545"/>
                <a:gd name="T32" fmla="*/ 388 w 463"/>
                <a:gd name="T33" fmla="*/ 341 h 545"/>
                <a:gd name="T34" fmla="*/ 388 w 463"/>
                <a:gd name="T35" fmla="*/ 290 h 545"/>
                <a:gd name="T36" fmla="*/ 233 w 463"/>
                <a:gd name="T37" fmla="*/ 267 h 545"/>
                <a:gd name="T38" fmla="*/ 80 w 463"/>
                <a:gd name="T39" fmla="*/ 376 h 545"/>
                <a:gd name="T40" fmla="*/ 80 w 463"/>
                <a:gd name="T41" fmla="*/ 378 h 545"/>
                <a:gd name="T42" fmla="*/ 212 w 463"/>
                <a:gd name="T43" fmla="*/ 483 h 545"/>
                <a:gd name="T44" fmla="*/ 388 w 463"/>
                <a:gd name="T45" fmla="*/ 34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42" name="Freeform 36"/>
            <p:cNvSpPr>
              <a:spLocks noEditPoints="1"/>
            </p:cNvSpPr>
            <p:nvPr/>
          </p:nvSpPr>
          <p:spPr bwMode="auto">
            <a:xfrm>
              <a:off x="6375400" y="1800225"/>
              <a:ext cx="254000" cy="360363"/>
            </a:xfrm>
            <a:custGeom>
              <a:avLst/>
              <a:gdLst>
                <a:gd name="T0" fmla="*/ 78 w 531"/>
                <a:gd name="T1" fmla="*/ 642 h 754"/>
                <a:gd name="T2" fmla="*/ 78 w 531"/>
                <a:gd name="T3" fmla="*/ 743 h 754"/>
                <a:gd name="T4" fmla="*/ 0 w 531"/>
                <a:gd name="T5" fmla="*/ 743 h 754"/>
                <a:gd name="T6" fmla="*/ 0 w 531"/>
                <a:gd name="T7" fmla="*/ 0 h 754"/>
                <a:gd name="T8" fmla="*/ 78 w 531"/>
                <a:gd name="T9" fmla="*/ 0 h 754"/>
                <a:gd name="T10" fmla="*/ 78 w 531"/>
                <a:gd name="T11" fmla="*/ 322 h 754"/>
                <a:gd name="T12" fmla="*/ 280 w 531"/>
                <a:gd name="T13" fmla="*/ 205 h 754"/>
                <a:gd name="T14" fmla="*/ 531 w 531"/>
                <a:gd name="T15" fmla="*/ 478 h 754"/>
                <a:gd name="T16" fmla="*/ 531 w 531"/>
                <a:gd name="T17" fmla="*/ 480 h 754"/>
                <a:gd name="T18" fmla="*/ 280 w 531"/>
                <a:gd name="T19" fmla="*/ 754 h 754"/>
                <a:gd name="T20" fmla="*/ 78 w 531"/>
                <a:gd name="T21" fmla="*/ 642 h 754"/>
                <a:gd name="T22" fmla="*/ 451 w 531"/>
                <a:gd name="T23" fmla="*/ 481 h 754"/>
                <a:gd name="T24" fmla="*/ 451 w 531"/>
                <a:gd name="T25" fmla="*/ 479 h 754"/>
                <a:gd name="T26" fmla="*/ 265 w 531"/>
                <a:gd name="T27" fmla="*/ 276 h 754"/>
                <a:gd name="T28" fmla="*/ 75 w 531"/>
                <a:gd name="T29" fmla="*/ 478 h 754"/>
                <a:gd name="T30" fmla="*/ 75 w 531"/>
                <a:gd name="T31" fmla="*/ 480 h 754"/>
                <a:gd name="T32" fmla="*/ 265 w 531"/>
                <a:gd name="T33" fmla="*/ 684 h 754"/>
                <a:gd name="T34" fmla="*/ 451 w 531"/>
                <a:gd name="T35" fmla="*/ 481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grpSp>
      <p:sp>
        <p:nvSpPr>
          <p:cNvPr id="2" name="Titel 1"/>
          <p:cNvSpPr>
            <a:spLocks noGrp="1"/>
          </p:cNvSpPr>
          <p:nvPr>
            <p:ph type="title"/>
          </p:nvPr>
        </p:nvSpPr>
        <p:spPr>
          <a:xfrm>
            <a:off x="1691680" y="1556793"/>
            <a:ext cx="5472608" cy="3384376"/>
          </a:xfrm>
        </p:spPr>
        <p:txBody>
          <a:bodyPr anchor="ctr"/>
          <a:lstStyle>
            <a:lvl1pPr algn="l">
              <a:lnSpc>
                <a:spcPts val="4500"/>
              </a:lnSpc>
              <a:defRPr sz="4000" b="1" cap="all">
                <a:solidFill>
                  <a:schemeClr val="bg1"/>
                </a:solidFill>
              </a:defRPr>
            </a:lvl1pPr>
          </a:lstStyle>
          <a:p>
            <a:r>
              <a:rPr lang="en-US" smtClean="0"/>
              <a:t>Click to edit Master title style</a:t>
            </a:r>
            <a:endParaRPr lang="da-DK" dirty="0"/>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(Brødtekst benyttes ikke på dette dias)</a:t>
            </a:r>
          </a:p>
        </p:txBody>
      </p:sp>
      <p:sp>
        <p:nvSpPr>
          <p:cNvPr id="4" name="Pladsholder til dato 3"/>
          <p:cNvSpPr>
            <a:spLocks noGrp="1"/>
          </p:cNvSpPr>
          <p:nvPr>
            <p:ph type="dt" sz="half" idx="10"/>
          </p:nvPr>
        </p:nvSpPr>
        <p:spPr/>
        <p:txBody>
          <a:bodyPr/>
          <a:lstStyle>
            <a:lvl1pPr>
              <a:defRPr>
                <a:solidFill>
                  <a:schemeClr val="bg1"/>
                </a:solidFill>
              </a:defRPr>
            </a:lvl1pPr>
          </a:lstStyle>
          <a:p>
            <a:fld id="{F662A503-0A10-4000-A7DF-3E8CC5B06F48}" type="datetimeFigureOut">
              <a:rPr lang="da-DK" smtClean="0">
                <a:solidFill>
                  <a:prstClr val="white"/>
                </a:solidFill>
              </a:rPr>
              <a:pPr/>
              <a:t>20-04-2016</a:t>
            </a:fld>
            <a:endParaRPr lang="da-DK">
              <a:solidFill>
                <a:prstClr val="white"/>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solidFill>
                <a:prstClr val="white"/>
              </a:solidFill>
            </a:endParaRP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da-DK" smtClean="0">
                <a:solidFill>
                  <a:prstClr val="white"/>
                </a:solidFill>
              </a:rPr>
              <a:pPr/>
              <a:t>‹nr.›</a:t>
            </a:fld>
            <a:endParaRPr lang="da-DK">
              <a:solidFill>
                <a:prstClr val="white"/>
              </a:solidFill>
            </a:endParaRPr>
          </a:p>
        </p:txBody>
      </p:sp>
    </p:spTree>
    <p:extLst>
      <p:ext uri="{BB962C8B-B14F-4D97-AF65-F5344CB8AC3E}">
        <p14:creationId xmlns:p14="http://schemas.microsoft.com/office/powerpoint/2010/main" val="3241803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en-US" smtClean="0"/>
              <a:t>Click to edit Master title style</a:t>
            </a:r>
            <a:endParaRPr lang="da-DK" dirty="0"/>
          </a:p>
        </p:txBody>
      </p:sp>
      <p:sp>
        <p:nvSpPr>
          <p:cNvPr id="3" name="Pladsholder til ind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20-04-2016</a:t>
            </a:fld>
            <a:endParaRPr lang="da-DK">
              <a:solidFill>
                <a:prstClr val="black"/>
              </a:solidFill>
            </a:endParaRPr>
          </a:p>
        </p:txBody>
      </p:sp>
      <p:sp>
        <p:nvSpPr>
          <p:cNvPr id="5" name="Pladsholder til sidefod 4"/>
          <p:cNvSpPr>
            <a:spLocks noGrp="1"/>
          </p:cNvSpPr>
          <p:nvPr>
            <p:ph type="ftr" sz="quarter" idx="11"/>
          </p:nvPr>
        </p:nvSpPr>
        <p:spPr/>
        <p:txBody>
          <a:bodyPr/>
          <a:lstStyle/>
          <a:p>
            <a:endParaRPr lang="da-DK">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Tree>
    <p:extLst>
      <p:ext uri="{BB962C8B-B14F-4D97-AF65-F5344CB8AC3E}">
        <p14:creationId xmlns:p14="http://schemas.microsoft.com/office/powerpoint/2010/main" val="197504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en-US"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dirty="0"/>
              <a:t>4/20/2016</a:t>
            </a:fld>
            <a:endParaRPr lang="en-US" dirty="0"/>
          </a:p>
        </p:txBody>
      </p:sp>
      <p:sp>
        <p:nvSpPr>
          <p:cNvPr id="5" name="Pladsholder til sidefod 4"/>
          <p:cNvSpPr>
            <a:spLocks noGrp="1"/>
          </p:cNvSpPr>
          <p:nvPr>
            <p:ph type="ftr" sz="quarter" idx="11"/>
          </p:nvPr>
        </p:nvSpPr>
        <p:spPr/>
        <p:txBody>
          <a:bodyPr/>
          <a:lstStyle/>
          <a:p>
            <a:r>
              <a:rPr lang="en-US" dirty="0"/>
              <a:t>
              </a:t>
            </a:r>
          </a:p>
        </p:txBody>
      </p:sp>
      <p:sp>
        <p:nvSpPr>
          <p:cNvPr id="6" name="Pladsholder til diasnummer 5"/>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91680" y="1556793"/>
            <a:ext cx="5472608"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99B3A67A-F57C-4B34-ADD1-03E0C8523631}" type="datetimeFigureOut">
              <a:rPr lang="en-US" dirty="0"/>
              <a:t>4/20/2016</a:t>
            </a:fld>
            <a:endParaRPr lang="en-US"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el 1"/>
          <p:cNvSpPr>
            <a:spLocks noGrp="1"/>
          </p:cNvSpPr>
          <p:nvPr>
            <p:ph type="title" hasCustomPrompt="1"/>
          </p:nvPr>
        </p:nvSpPr>
        <p:spPr>
          <a:xfrm>
            <a:off x="1691680" y="1556793"/>
            <a:ext cx="5472608"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dirty="0"/>
              <a:t>4/20/2016</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20235F4-D8D1-40DD-8C02-7CB6E5C72073}" type="datetimeFigureOut">
              <a:rPr lang="en-US" dirty="0"/>
              <a:t>4/20/2016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930363-84F5-4813-953F-82ED69AC572F}" type="datetimeFigureOut">
              <a:rPr lang="en-US" dirty="0"/>
              <a:t>4/20/2016</a:t>
            </a:fld>
            <a:endParaRPr lang="en-US" dirty="0"/>
          </a:p>
        </p:txBody>
      </p:sp>
      <p:sp>
        <p:nvSpPr>
          <p:cNvPr id="3" name="Pladsholder til sidefod 2"/>
          <p:cNvSpPr>
            <a:spLocks noGrp="1"/>
          </p:cNvSpPr>
          <p:nvPr>
            <p:ph type="ftr" sz="quarter" idx="11"/>
          </p:nvPr>
        </p:nvSpPr>
        <p:spPr/>
        <p:txBody>
          <a:bodyPr/>
          <a:lstStyle/>
          <a:p>
            <a:r>
              <a:rPr lang="en-US" dirty="0"/>
              <a:t>
              </a:t>
            </a:r>
          </a:p>
        </p:txBody>
      </p:sp>
      <p:sp>
        <p:nvSpPr>
          <p:cNvPr id="4" name="Pladsholder til diasnummer 3"/>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9144000" cy="6858000"/>
          </a:xfrm>
          <a:solidFill>
            <a:schemeClr val="bg1">
              <a:lumMod val="75000"/>
            </a:schemeClr>
          </a:solidFill>
        </p:spPr>
        <p:txBody>
          <a:bodyPr lIns="540000" rIns="5040000" anchor="ctr" anchorCtr="0"/>
          <a:lstStyle>
            <a:lvl1pPr algn="l">
              <a:tabLst/>
              <a:defRPr sz="1600" baseline="0"/>
            </a:lvl1pPr>
          </a:lstStyle>
          <a:p>
            <a:r>
              <a:rPr lang="da-DK" dirty="0" smtClean="0"/>
              <a:t>Klik på knappen i midten for at indsætte et billede. Billedet fjernes igen ved at trykke DELETE på tastaturet. (Klik Nulstil på fanen HJEM, hvis du ikke kan se tekstboks/logo.)</a:t>
            </a:r>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dirty="0"/>
              <a:t>4/20/2016</a:t>
            </a:fld>
            <a:endParaRPr lang="en-US"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dirty="0"/>
              <a:t>
              </a:t>
            </a:r>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pPr/>
              <a:t>‹nr.›</a:t>
            </a:fld>
            <a:endParaRPr lang="en-US" dirty="0"/>
          </a:p>
        </p:txBody>
      </p:sp>
      <p:sp>
        <p:nvSpPr>
          <p:cNvPr id="6" name="Pladsholder til tekst 5"/>
          <p:cNvSpPr>
            <a:spLocks noGrp="1"/>
          </p:cNvSpPr>
          <p:nvPr>
            <p:ph type="body" sz="quarter" idx="14"/>
          </p:nvPr>
        </p:nvSpPr>
        <p:spPr>
          <a:xfrm>
            <a:off x="4716016" y="468000"/>
            <a:ext cx="3914720" cy="5256000"/>
          </a:xfrm>
          <a:solidFill>
            <a:schemeClr val="bg1">
              <a:alpha val="70000"/>
            </a:schemeClr>
          </a:solidFill>
        </p:spPr>
        <p:txBody>
          <a:bodyPr lIns="324000" tIns="270000" rIns="324000" bIns="270000"/>
          <a:lstStyle>
            <a:lvl1pPr>
              <a:lnSpc>
                <a:spcPct val="100000"/>
              </a:lnSpc>
              <a:defRPr sz="1700">
                <a:solidFill>
                  <a:schemeClr val="tx1"/>
                </a:solidFill>
              </a:defRPr>
            </a:lvl1pPr>
            <a:lvl2pPr>
              <a:lnSpc>
                <a:spcPts val="2200"/>
              </a:lnSpc>
              <a:defRPr sz="1700">
                <a:solidFill>
                  <a:schemeClr val="tx1"/>
                </a:solidFill>
              </a:defRPr>
            </a:lvl2pPr>
            <a:lvl3pPr>
              <a:lnSpc>
                <a:spcPts val="2200"/>
              </a:lnSpc>
              <a:defRPr sz="1700">
                <a:solidFill>
                  <a:schemeClr val="tx1"/>
                </a:solidFill>
              </a:defRPr>
            </a:lvl3pPr>
            <a:lvl4pPr>
              <a:lnSpc>
                <a:spcPts val="2200"/>
              </a:lnSpc>
              <a:defRPr sz="1700">
                <a:solidFill>
                  <a:schemeClr val="tx1"/>
                </a:solidFill>
              </a:defRPr>
            </a:lvl4pPr>
            <a:lvl5pPr>
              <a:lnSpc>
                <a:spcPts val="2200"/>
              </a:lnSpc>
              <a:defRPr sz="1700">
                <a:solidFill>
                  <a:schemeClr val="tx1"/>
                </a:solidFill>
              </a:defRPr>
            </a:lvl5pPr>
          </a:lstStyle>
          <a:p>
            <a:pPr lvl="0"/>
            <a:r>
              <a:rPr lang="da-DK" smtClean="0"/>
              <a:t>Klik for at redigere i master</a:t>
            </a:r>
          </a:p>
        </p:txBody>
      </p:sp>
      <p:sp>
        <p:nvSpPr>
          <p:cNvPr id="52" name="Pladsholder til tekst 8"/>
          <p:cNvSpPr>
            <a:spLocks noGrp="1"/>
          </p:cNvSpPr>
          <p:nvPr>
            <p:ph type="body" sz="quarter" idx="16"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9144000" cy="6858000"/>
          </a:xfrm>
          <a:solidFill>
            <a:schemeClr val="bg1">
              <a:lumMod val="75000"/>
            </a:schemeClr>
          </a:solidFill>
          <a:ln>
            <a:noFill/>
          </a:ln>
        </p:spPr>
        <p:txBody>
          <a:bodyPr lIns="2340000" tIns="1656000" rIns="2340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9" name="Pladsholder til tekst 8"/>
          <p:cNvSpPr>
            <a:spLocks noGrp="1"/>
          </p:cNvSpPr>
          <p:nvPr>
            <p:ph type="body" sz="quarter" idx="14"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D157D2ED-A7A4-49AD-BE39-819836AD64E5}" type="datetimeFigureOut">
              <a:rPr lang="en-US" dirty="0"/>
              <a:t>4/20/2016</a:t>
            </a:fld>
            <a:endParaRPr lang="en-US" dirty="0"/>
          </a:p>
        </p:txBody>
      </p:sp>
      <p:sp>
        <p:nvSpPr>
          <p:cNvPr id="11" name="Pladsholder til sidefod 10"/>
          <p:cNvSpPr>
            <a:spLocks noGrp="1"/>
          </p:cNvSpPr>
          <p:nvPr>
            <p:ph type="ftr" sz="quarter" idx="16"/>
          </p:nvPr>
        </p:nvSpPr>
        <p:spPr/>
        <p:txBody>
          <a:bodyPr/>
          <a:lstStyle>
            <a:lvl1pPr>
              <a:defRPr>
                <a:solidFill>
                  <a:schemeClr val="bg1"/>
                </a:solidFill>
              </a:defRPr>
            </a:lvl1pPr>
          </a:lstStyle>
          <a:p>
            <a:r>
              <a:rPr lang="en-US" dirty="0"/>
              <a:t>
              </a:t>
            </a:r>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70F6228-FF53-4EA0-9E17-08F7BB684761}" type="datetimeFigureOut">
              <a:rPr lang="en-US" dirty="0"/>
              <a:t>4/20/2016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0" y="3896915"/>
            <a:ext cx="9144000" cy="2988469"/>
          </a:xfrm>
          <a:solidFill>
            <a:schemeClr val="bg1">
              <a:lumMod val="75000"/>
            </a:schemeClr>
          </a:solidFill>
          <a:ln>
            <a:noFill/>
          </a:ln>
        </p:spPr>
        <p:txBody>
          <a:bodyPr lIns="540000" tIns="0" rIns="5040000" anchor="ctr" anchorCtr="0"/>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469107" y="1583531"/>
            <a:ext cx="8170068" cy="21515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8" name="Pladsholder til tekst 8"/>
          <p:cNvSpPr>
            <a:spLocks noGrp="1"/>
          </p:cNvSpPr>
          <p:nvPr>
            <p:ph type="body" sz="quarter" idx="15"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67543" y="576000"/>
            <a:ext cx="8172455"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467999" y="1584001"/>
            <a:ext cx="8171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828000" y="6215560"/>
            <a:ext cx="648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fld id="{A1707CC2-C8BF-48C6-B09C-DB92AB0CBD2A}" type="datetimeFigureOut">
              <a:rPr lang="en-US" dirty="0"/>
              <a:t>4/20/2016</a:t>
            </a:fld>
            <a:endParaRPr lang="en-US" dirty="0"/>
          </a:p>
        </p:txBody>
      </p:sp>
      <p:sp>
        <p:nvSpPr>
          <p:cNvPr id="5" name="Pladsholder til sidefod 4"/>
          <p:cNvSpPr>
            <a:spLocks noGrp="1"/>
          </p:cNvSpPr>
          <p:nvPr>
            <p:ph type="ftr" sz="quarter" idx="3"/>
          </p:nvPr>
        </p:nvSpPr>
        <p:spPr>
          <a:xfrm>
            <a:off x="1693066" y="6214350"/>
            <a:ext cx="4426933"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en-US" dirty="0"/>
              <a:t>
              </a:t>
            </a:r>
          </a:p>
        </p:txBody>
      </p:sp>
      <p:sp>
        <p:nvSpPr>
          <p:cNvPr id="6" name="Pladsholder til diasnummer 5"/>
          <p:cNvSpPr>
            <a:spLocks noGrp="1"/>
          </p:cNvSpPr>
          <p:nvPr>
            <p:ph type="sldNum" sz="quarter" idx="4"/>
          </p:nvPr>
        </p:nvSpPr>
        <p:spPr>
          <a:xfrm>
            <a:off x="469191" y="6215923"/>
            <a:ext cx="358393"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en-US" dirty="0"/>
              <a:pPr/>
              <a:t>‹nr.›</a:t>
            </a:fld>
            <a:endParaRPr lang="en-US" dirty="0"/>
          </a:p>
        </p:txBody>
      </p:sp>
      <p:pic>
        <p:nvPicPr>
          <p:cNvPr id="1026" name="Picture 2" descr="C:\Users\kg\Desktop\KOMBIT\_Version 0.1\KOMBIT_payoff_cmyk.e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29362" y="6065427"/>
            <a:ext cx="1510637" cy="472192"/>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6" r:id="rId4"/>
    <p:sldLayoutId id="2147483654" r:id="rId5"/>
    <p:sldLayoutId id="2147483655" r:id="rId6"/>
    <p:sldLayoutId id="2147483670" r:id="rId7"/>
    <p:sldLayoutId id="2147483663" r:id="rId8"/>
    <p:sldLayoutId id="2147483660" r:id="rId9"/>
    <p:sldLayoutId id="2147483661" r:id="rId10"/>
    <p:sldLayoutId id="2147483662" r:id="rId11"/>
    <p:sldLayoutId id="2147483671" r:id="rId12"/>
    <p:sldLayoutId id="2147483672" r:id="rId13"/>
  </p:sldLayoutIdLst>
  <p:hf sldNum="0" hdr="0" ftr="0" dt="0"/>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kombit.dk/indhold/tidsplan-projekter-p%C3%A5-monopolomr%C3%A5de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dirty="0" smtClean="0"/>
              <a:t>SAPA</a:t>
            </a:r>
            <a:endParaRPr lang="da-DK" dirty="0"/>
          </a:p>
        </p:txBody>
      </p:sp>
      <p:sp>
        <p:nvSpPr>
          <p:cNvPr id="3" name="Undertitel 2"/>
          <p:cNvSpPr>
            <a:spLocks noGrp="1"/>
          </p:cNvSpPr>
          <p:nvPr>
            <p:ph type="subTitle" idx="1"/>
          </p:nvPr>
        </p:nvSpPr>
        <p:spPr>
          <a:xfrm>
            <a:off x="440775" y="4437111"/>
            <a:ext cx="6696744" cy="1744747"/>
          </a:xfrm>
        </p:spPr>
        <p:txBody>
          <a:bodyPr>
            <a:normAutofit/>
          </a:bodyPr>
          <a:lstStyle/>
          <a:p>
            <a:r>
              <a:rPr lang="da-DK" dirty="0" smtClean="0"/>
              <a:t>Præsentation til medarbejdere </a:t>
            </a:r>
          </a:p>
          <a:p>
            <a:r>
              <a:rPr lang="da-DK" dirty="0" smtClean="0"/>
              <a:t>i kommunen</a:t>
            </a:r>
          </a:p>
          <a:p>
            <a:endParaRPr lang="da-DK" dirty="0"/>
          </a:p>
          <a:p>
            <a:r>
              <a:rPr lang="da-DK" sz="2400" dirty="0" smtClean="0"/>
              <a:t>April 2016</a:t>
            </a:r>
            <a:endParaRPr lang="da-DK" dirty="0" smtClean="0"/>
          </a:p>
          <a:p>
            <a:endParaRPr lang="da-DK" dirty="0" smtClean="0"/>
          </a:p>
          <a:p>
            <a:endParaRPr lang="da-DK" b="1" dirty="0"/>
          </a:p>
        </p:txBody>
      </p:sp>
    </p:spTree>
    <p:extLst>
      <p:ext uri="{BB962C8B-B14F-4D97-AF65-F5344CB8AC3E}">
        <p14:creationId xmlns:p14="http://schemas.microsoft.com/office/powerpoint/2010/main" val="495143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4"/>
          <p:cNvPicPr>
            <a:picLocks noChangeAspect="1"/>
          </p:cNvPicPr>
          <p:nvPr/>
        </p:nvPicPr>
        <p:blipFill>
          <a:blip r:embed="rId3">
            <a:alphaModFix amt="24000"/>
            <a:extLst>
              <a:ext uri="{28A0092B-C50C-407E-A947-70E740481C1C}">
                <a14:useLocalDpi xmlns:a14="http://schemas.microsoft.com/office/drawing/2010/main" val="0"/>
              </a:ext>
            </a:extLst>
          </a:blip>
          <a:srcRect/>
          <a:stretch>
            <a:fillRect/>
          </a:stretch>
        </p:blipFill>
        <p:spPr>
          <a:xfrm>
            <a:off x="-127" y="0"/>
            <a:ext cx="9144000" cy="6857999"/>
          </a:xfrm>
          <a:prstGeom prst="rect">
            <a:avLst/>
          </a:prstGeom>
        </p:spPr>
      </p:pic>
      <p:sp>
        <p:nvSpPr>
          <p:cNvPr id="5" name="Title 4"/>
          <p:cNvSpPr>
            <a:spLocks noGrp="1"/>
          </p:cNvSpPr>
          <p:nvPr>
            <p:ph type="title"/>
          </p:nvPr>
        </p:nvSpPr>
        <p:spPr/>
        <p:txBody>
          <a:bodyPr/>
          <a:lstStyle/>
          <a:p>
            <a:r>
              <a:rPr lang="en-US" dirty="0" err="1" smtClean="0"/>
              <a:t>Mulige</a:t>
            </a:r>
            <a:r>
              <a:rPr lang="en-US" dirty="0" smtClean="0"/>
              <a:t> </a:t>
            </a:r>
            <a:r>
              <a:rPr lang="en-US" dirty="0" err="1" smtClean="0"/>
              <a:t>lokale</a:t>
            </a:r>
            <a:r>
              <a:rPr lang="en-US" dirty="0" smtClean="0"/>
              <a:t> </a:t>
            </a:r>
            <a:r>
              <a:rPr lang="en-US" dirty="0" err="1" smtClean="0"/>
              <a:t>gevinster</a:t>
            </a:r>
            <a:r>
              <a:rPr lang="en-US" dirty="0" smtClean="0"/>
              <a:t> </a:t>
            </a:r>
            <a:r>
              <a:rPr lang="en-US" dirty="0" err="1" smtClean="0"/>
              <a:t>ved</a:t>
            </a:r>
            <a:r>
              <a:rPr lang="en-US" dirty="0" smtClean="0"/>
              <a:t> SAPA </a:t>
            </a:r>
            <a:endParaRPr lang="en-US" dirty="0"/>
          </a:p>
        </p:txBody>
      </p:sp>
      <p:sp>
        <p:nvSpPr>
          <p:cNvPr id="6" name="Content Placeholder 5"/>
          <p:cNvSpPr>
            <a:spLocks noGrp="1"/>
          </p:cNvSpPr>
          <p:nvPr>
            <p:ph idx="1"/>
          </p:nvPr>
        </p:nvSpPr>
        <p:spPr>
          <a:xfrm>
            <a:off x="467998" y="1146226"/>
            <a:ext cx="8551857" cy="5711773"/>
          </a:xfrm>
        </p:spPr>
        <p:txBody>
          <a:bodyPr/>
          <a:lstStyle/>
          <a:p>
            <a:pPr lvl="2" indent="0">
              <a:buNone/>
            </a:pPr>
            <a:r>
              <a:rPr lang="da-DK" sz="2600" b="1" dirty="0" smtClean="0"/>
              <a:t>Kvalitet</a:t>
            </a:r>
          </a:p>
          <a:p>
            <a:pPr lvl="2" indent="0">
              <a:buNone/>
            </a:pPr>
            <a:r>
              <a:rPr lang="da-DK" sz="2600" dirty="0" smtClean="0"/>
              <a:t>Bedre </a:t>
            </a:r>
            <a:r>
              <a:rPr lang="da-DK" sz="2600" dirty="0"/>
              <a:t>overblik over borgernes data, </a:t>
            </a:r>
            <a:r>
              <a:rPr lang="da-DK" sz="2600" dirty="0" smtClean="0"/>
              <a:t>der styrker en helhedsorienteret sagsbehandling</a:t>
            </a:r>
          </a:p>
          <a:p>
            <a:pPr marL="522900" lvl="2" indent="-342900"/>
            <a:endParaRPr lang="da-DK" sz="2600" dirty="0"/>
          </a:p>
          <a:p>
            <a:pPr lvl="2" indent="0">
              <a:buNone/>
            </a:pPr>
            <a:r>
              <a:rPr lang="da-DK" sz="2600" b="1" dirty="0" smtClean="0"/>
              <a:t>Effektivitet</a:t>
            </a:r>
            <a:endParaRPr lang="da-DK" sz="2600" b="1" dirty="0"/>
          </a:p>
          <a:p>
            <a:pPr lvl="2" indent="0">
              <a:buNone/>
            </a:pPr>
            <a:r>
              <a:rPr lang="da-DK" sz="2600" dirty="0" smtClean="0"/>
              <a:t>Optimering af arbejdsgange, </a:t>
            </a:r>
            <a:r>
              <a:rPr lang="da-DK" sz="2600" dirty="0" err="1" smtClean="0"/>
              <a:t>f.eks</a:t>
            </a:r>
            <a:r>
              <a:rPr lang="da-DK" sz="2600" dirty="0" smtClean="0"/>
              <a:t>: </a:t>
            </a:r>
          </a:p>
          <a:p>
            <a:pPr marL="522900" lvl="2" indent="-342900"/>
            <a:r>
              <a:rPr lang="da-DK" sz="2100" dirty="0" smtClean="0"/>
              <a:t>mindre tid brugt på manuelle opslag i mange forskellige systemer </a:t>
            </a:r>
            <a:endParaRPr lang="da-DK" sz="2100" dirty="0"/>
          </a:p>
          <a:p>
            <a:pPr marL="522900" lvl="2" indent="-342900"/>
            <a:r>
              <a:rPr lang="da-DK" sz="2100" dirty="0" smtClean="0"/>
              <a:t>mindre tid brugt på at finde rette sagsbehandler til at svare på borgerspørgsmål</a:t>
            </a:r>
          </a:p>
          <a:p>
            <a:endParaRPr lang="da-DK" sz="2400" dirty="0" smtClean="0"/>
          </a:p>
          <a:p>
            <a:r>
              <a:rPr lang="da-DK" sz="2400" dirty="0"/>
              <a:t>G</a:t>
            </a:r>
            <a:r>
              <a:rPr lang="da-DK" sz="2400" dirty="0" smtClean="0"/>
              <a:t>evinsterne afhænger </a:t>
            </a:r>
            <a:r>
              <a:rPr lang="da-DK" sz="2400" dirty="0"/>
              <a:t>af </a:t>
            </a:r>
            <a:r>
              <a:rPr lang="da-DK" sz="2400" dirty="0" smtClean="0"/>
              <a:t>kommunens </a:t>
            </a:r>
            <a:r>
              <a:rPr lang="da-DK" sz="2400" dirty="0"/>
              <a:t>individuelle situation </a:t>
            </a:r>
            <a:endParaRPr lang="da-DK" sz="2400" dirty="0" smtClean="0"/>
          </a:p>
          <a:p>
            <a:r>
              <a:rPr lang="da-DK" sz="2400" dirty="0" smtClean="0"/>
              <a:t>og ambitionsniveau…</a:t>
            </a:r>
          </a:p>
          <a:p>
            <a:r>
              <a:rPr lang="da-DK" sz="2400" b="1" dirty="0" smtClean="0">
                <a:solidFill>
                  <a:srgbClr val="C8102E"/>
                </a:solidFill>
              </a:rPr>
              <a:t>og KRÆVER</a:t>
            </a:r>
            <a:r>
              <a:rPr lang="da-DK" sz="2400" dirty="0" smtClean="0">
                <a:solidFill>
                  <a:srgbClr val="C8102E"/>
                </a:solidFill>
              </a:rPr>
              <a:t> </a:t>
            </a:r>
            <a:r>
              <a:rPr lang="da-DK" sz="2400" dirty="0">
                <a:solidFill>
                  <a:srgbClr val="C8102E"/>
                </a:solidFill>
              </a:rPr>
              <a:t>investeringer i </a:t>
            </a:r>
            <a:r>
              <a:rPr lang="da-DK" sz="2400" dirty="0" smtClean="0">
                <a:solidFill>
                  <a:srgbClr val="C8102E"/>
                </a:solidFill>
              </a:rPr>
              <a:t>implementering og snitflader</a:t>
            </a:r>
            <a:endParaRPr lang="da-DK" sz="2400" dirty="0"/>
          </a:p>
          <a:p>
            <a:endParaRPr lang="en-US" sz="2400" dirty="0"/>
          </a:p>
        </p:txBody>
      </p:sp>
      <p:sp>
        <p:nvSpPr>
          <p:cNvPr id="8" name="TextBox 7"/>
          <p:cNvSpPr txBox="1"/>
          <p:nvPr/>
        </p:nvSpPr>
        <p:spPr>
          <a:xfrm>
            <a:off x="1161635" y="108422"/>
            <a:ext cx="786813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err="1" smtClean="0">
                <a:solidFill>
                  <a:srgbClr val="FF0000"/>
                </a:solidFill>
                <a:latin typeface="Trebuchet MS" panose="020B0603020202020204" pitchFamily="34" charset="0"/>
              </a:rPr>
              <a:t>Erstat</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denne</a:t>
            </a:r>
            <a:r>
              <a:rPr lang="en-US" dirty="0" smtClean="0">
                <a:solidFill>
                  <a:srgbClr val="FF0000"/>
                </a:solidFill>
                <a:latin typeface="Trebuchet MS" panose="020B0603020202020204" pitchFamily="34" charset="0"/>
              </a:rPr>
              <a:t> slide med en, </a:t>
            </a:r>
            <a:r>
              <a:rPr lang="en-US" dirty="0" err="1" smtClean="0">
                <a:solidFill>
                  <a:srgbClr val="FF0000"/>
                </a:solidFill>
                <a:latin typeface="Trebuchet MS" panose="020B0603020202020204" pitchFamily="34" charset="0"/>
              </a:rPr>
              <a:t>hvor</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jeres</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lokale</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gevinster</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er</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indsat</a:t>
            </a:r>
            <a:endParaRPr lang="en-US"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55353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SAPA i forskellige fagområder</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4933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p:cNvSpPr>
            <a:spLocks noGrp="1"/>
          </p:cNvSpPr>
          <p:nvPr>
            <p:ph type="title"/>
          </p:nvPr>
        </p:nvSpPr>
        <p:spPr>
          <a:xfrm>
            <a:off x="452438" y="486276"/>
            <a:ext cx="8691562" cy="720000"/>
          </a:xfrm>
        </p:spPr>
        <p:txBody>
          <a:bodyPr/>
          <a:lstStyle/>
          <a:p>
            <a:r>
              <a:rPr lang="da-DK" dirty="0" smtClean="0"/>
              <a:t>Historien om SAPA kan fortælles på mange måder</a:t>
            </a:r>
            <a:endParaRPr lang="da-DK" dirty="0"/>
          </a:p>
        </p:txBody>
      </p:sp>
      <p:sp>
        <p:nvSpPr>
          <p:cNvPr id="21" name="Oval 6"/>
          <p:cNvSpPr>
            <a:spLocks noChangeArrowheads="1"/>
          </p:cNvSpPr>
          <p:nvPr/>
        </p:nvSpPr>
        <p:spPr bwMode="auto">
          <a:xfrm>
            <a:off x="0" y="914634"/>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a:t>SAPA?</a:t>
            </a:r>
          </a:p>
          <a:p>
            <a:pPr algn="ctr"/>
            <a:r>
              <a:rPr lang="da-DK" sz="2000" dirty="0"/>
              <a:t>Det handler om øget konkurrence og </a:t>
            </a:r>
            <a:r>
              <a:rPr lang="da-DK" sz="2000" dirty="0" err="1" smtClean="0"/>
              <a:t>sammenhæn</a:t>
            </a:r>
            <a:r>
              <a:rPr lang="da-DK" sz="2000" dirty="0" err="1"/>
              <a:t>-gende</a:t>
            </a:r>
            <a:r>
              <a:rPr lang="da-DK" sz="2000" dirty="0"/>
              <a:t> </a:t>
            </a:r>
            <a:r>
              <a:rPr lang="da-DK" sz="2000" dirty="0" smtClean="0"/>
              <a:t>it-løsninger</a:t>
            </a:r>
            <a:endParaRPr lang="da-DK" sz="2000" dirty="0"/>
          </a:p>
        </p:txBody>
      </p:sp>
      <p:sp>
        <p:nvSpPr>
          <p:cNvPr id="22" name="Oval 7"/>
          <p:cNvSpPr>
            <a:spLocks noChangeArrowheads="1"/>
          </p:cNvSpPr>
          <p:nvPr/>
        </p:nvSpPr>
        <p:spPr bwMode="auto">
          <a:xfrm>
            <a:off x="7826486" y="4301792"/>
            <a:ext cx="228600" cy="212725"/>
          </a:xfrm>
          <a:prstGeom prst="ellipse">
            <a:avLst/>
          </a:prstGeom>
          <a:solidFill>
            <a:schemeClr val="bg1"/>
          </a:solidFill>
          <a:ln w="28575">
            <a:solidFill>
              <a:schemeClr val="tx1"/>
            </a:solidFill>
            <a:round/>
            <a:headEnd/>
            <a:tailEnd/>
          </a:ln>
        </p:spPr>
        <p:txBody>
          <a:bodyPr anchor="ctr"/>
          <a:lstStyle/>
          <a:p>
            <a:endParaRPr lang="en-US" sz="1600"/>
          </a:p>
        </p:txBody>
      </p:sp>
      <p:sp>
        <p:nvSpPr>
          <p:cNvPr id="24" name="Oval 7"/>
          <p:cNvSpPr>
            <a:spLocks noChangeArrowheads="1"/>
          </p:cNvSpPr>
          <p:nvPr/>
        </p:nvSpPr>
        <p:spPr bwMode="auto">
          <a:xfrm>
            <a:off x="1259632" y="3913052"/>
            <a:ext cx="228600" cy="212725"/>
          </a:xfrm>
          <a:prstGeom prst="ellipse">
            <a:avLst/>
          </a:prstGeom>
          <a:solidFill>
            <a:schemeClr val="bg1"/>
          </a:solidFill>
          <a:ln w="28575">
            <a:solidFill>
              <a:schemeClr val="tx1"/>
            </a:solidFill>
            <a:round/>
            <a:headEnd/>
            <a:tailEnd/>
          </a:ln>
        </p:spPr>
        <p:txBody>
          <a:bodyPr anchor="ctr"/>
          <a:lstStyle/>
          <a:p>
            <a:endParaRPr lang="en-US" sz="1600">
              <a:solidFill>
                <a:schemeClr val="tx1"/>
              </a:solidFill>
            </a:endParaRPr>
          </a:p>
        </p:txBody>
      </p:sp>
      <p:sp>
        <p:nvSpPr>
          <p:cNvPr id="25" name="Oval 15"/>
          <p:cNvSpPr>
            <a:spLocks noChangeArrowheads="1"/>
          </p:cNvSpPr>
          <p:nvPr/>
        </p:nvSpPr>
        <p:spPr bwMode="auto">
          <a:xfrm>
            <a:off x="1619672" y="4129076"/>
            <a:ext cx="152400" cy="144463"/>
          </a:xfrm>
          <a:prstGeom prst="ellipse">
            <a:avLst/>
          </a:prstGeom>
          <a:solidFill>
            <a:schemeClr val="bg1"/>
          </a:solidFill>
          <a:ln w="28575">
            <a:solidFill>
              <a:schemeClr val="tx1"/>
            </a:solidFill>
            <a:round/>
            <a:headEnd/>
            <a:tailEnd/>
          </a:ln>
        </p:spPr>
        <p:txBody>
          <a:bodyPr anchor="ctr"/>
          <a:lstStyle/>
          <a:p>
            <a:endParaRPr lang="en-US" sz="1600">
              <a:solidFill>
                <a:schemeClr val="tx1"/>
              </a:solidFill>
            </a:endParaRPr>
          </a:p>
        </p:txBody>
      </p:sp>
      <p:sp>
        <p:nvSpPr>
          <p:cNvPr id="26" name="Oval 7"/>
          <p:cNvSpPr>
            <a:spLocks noChangeArrowheads="1"/>
          </p:cNvSpPr>
          <p:nvPr/>
        </p:nvSpPr>
        <p:spPr bwMode="auto">
          <a:xfrm>
            <a:off x="4343400" y="4016716"/>
            <a:ext cx="228600" cy="212725"/>
          </a:xfrm>
          <a:prstGeom prst="ellipse">
            <a:avLst/>
          </a:prstGeom>
          <a:solidFill>
            <a:schemeClr val="bg1"/>
          </a:solidFill>
          <a:ln w="28575">
            <a:solidFill>
              <a:schemeClr val="tx1"/>
            </a:solidFill>
            <a:round/>
            <a:headEnd/>
            <a:tailEnd/>
          </a:ln>
        </p:spPr>
        <p:txBody>
          <a:bodyPr anchor="ctr"/>
          <a:lstStyle/>
          <a:p>
            <a:endParaRPr lang="en-US" sz="1600">
              <a:solidFill>
                <a:schemeClr val="tx1"/>
              </a:solidFill>
            </a:endParaRPr>
          </a:p>
        </p:txBody>
      </p:sp>
      <p:sp>
        <p:nvSpPr>
          <p:cNvPr id="27" name="Oval 15"/>
          <p:cNvSpPr>
            <a:spLocks noChangeArrowheads="1"/>
          </p:cNvSpPr>
          <p:nvPr/>
        </p:nvSpPr>
        <p:spPr bwMode="auto">
          <a:xfrm>
            <a:off x="4684314" y="4201084"/>
            <a:ext cx="152400" cy="144463"/>
          </a:xfrm>
          <a:prstGeom prst="ellipse">
            <a:avLst/>
          </a:prstGeom>
          <a:solidFill>
            <a:schemeClr val="bg1"/>
          </a:solidFill>
          <a:ln w="28575">
            <a:solidFill>
              <a:schemeClr val="tx1"/>
            </a:solidFill>
            <a:round/>
            <a:headEnd/>
            <a:tailEnd/>
          </a:ln>
        </p:spPr>
        <p:txBody>
          <a:bodyPr anchor="ctr"/>
          <a:lstStyle/>
          <a:p>
            <a:endParaRPr lang="en-US" sz="1600">
              <a:solidFill>
                <a:schemeClr val="tx1"/>
              </a:solidFill>
            </a:endParaRPr>
          </a:p>
        </p:txBody>
      </p:sp>
      <p:sp>
        <p:nvSpPr>
          <p:cNvPr id="28" name="Oval 6"/>
          <p:cNvSpPr>
            <a:spLocks noChangeArrowheads="1"/>
          </p:cNvSpPr>
          <p:nvPr/>
        </p:nvSpPr>
        <p:spPr bwMode="auto">
          <a:xfrm>
            <a:off x="3010644" y="1032732"/>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a:t>SAPA?</a:t>
            </a:r>
            <a:br>
              <a:rPr lang="da-DK" sz="2000" b="1" dirty="0"/>
            </a:br>
            <a:r>
              <a:rPr lang="da-DK" sz="2000" dirty="0"/>
              <a:t>Det handler om at </a:t>
            </a:r>
            <a:r>
              <a:rPr lang="da-DK" sz="2000" dirty="0" smtClean="0"/>
              <a:t>”</a:t>
            </a:r>
            <a:r>
              <a:rPr lang="da-DK" sz="2000" dirty="0" err="1" smtClean="0"/>
              <a:t>google</a:t>
            </a:r>
            <a:r>
              <a:rPr lang="da-DK" sz="2000" dirty="0" smtClean="0"/>
              <a:t>” </a:t>
            </a:r>
            <a:r>
              <a:rPr lang="da-DK" sz="2000" dirty="0"/>
              <a:t>en borger i alle vores it-systemer. Det gir mig overblik på et øjeblik!</a:t>
            </a:r>
          </a:p>
        </p:txBody>
      </p:sp>
      <p:sp>
        <p:nvSpPr>
          <p:cNvPr id="30" name="Oval 6"/>
          <p:cNvSpPr>
            <a:spLocks noChangeArrowheads="1"/>
          </p:cNvSpPr>
          <p:nvPr/>
        </p:nvSpPr>
        <p:spPr bwMode="auto">
          <a:xfrm>
            <a:off x="6136726" y="986642"/>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smtClean="0"/>
              <a:t>SAPA? </a:t>
            </a:r>
          </a:p>
          <a:p>
            <a:pPr algn="ctr"/>
            <a:r>
              <a:rPr lang="da-DK" sz="2000" dirty="0" smtClean="0"/>
              <a:t>Det handler om at </a:t>
            </a:r>
            <a:r>
              <a:rPr lang="da-DK" sz="2000" dirty="0" err="1" smtClean="0"/>
              <a:t>afløfte</a:t>
            </a:r>
            <a:r>
              <a:rPr lang="da-DK" sz="2000" dirty="0" smtClean="0"/>
              <a:t> udbudspligten og om at reducere vores udgifter</a:t>
            </a:r>
            <a:endParaRPr lang="da-DK" sz="2000" dirty="0"/>
          </a:p>
        </p:txBody>
      </p:sp>
      <p:sp>
        <p:nvSpPr>
          <p:cNvPr id="31" name="Oval 7"/>
          <p:cNvSpPr>
            <a:spLocks noChangeArrowheads="1"/>
          </p:cNvSpPr>
          <p:nvPr/>
        </p:nvSpPr>
        <p:spPr bwMode="auto">
          <a:xfrm>
            <a:off x="7483978" y="3993584"/>
            <a:ext cx="288032" cy="284733"/>
          </a:xfrm>
          <a:prstGeom prst="ellipse">
            <a:avLst/>
          </a:prstGeom>
          <a:solidFill>
            <a:schemeClr val="bg1"/>
          </a:solidFill>
          <a:ln w="28575">
            <a:solidFill>
              <a:schemeClr val="tx1"/>
            </a:solidFill>
            <a:round/>
            <a:headEnd/>
            <a:tailEnd/>
          </a:ln>
        </p:spPr>
        <p:txBody>
          <a:bodyPr anchor="ctr"/>
          <a:lstStyle/>
          <a:p>
            <a:endParaRPr lang="en-US" sz="1600"/>
          </a:p>
        </p:txBody>
      </p:sp>
      <p:pic>
        <p:nvPicPr>
          <p:cNvPr id="16" name="Picture 15" descr="Figur digitaliseringmedarbejder COLOURBOX881582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40" y="3835555"/>
            <a:ext cx="1970991" cy="2789201"/>
          </a:xfrm>
          <a:prstGeom prst="rect">
            <a:avLst/>
          </a:prstGeom>
        </p:spPr>
      </p:pic>
      <p:pic>
        <p:nvPicPr>
          <p:cNvPr id="17" name="Picture 16" descr="Figur leder COLOURBOX8814127.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22" y="3675561"/>
            <a:ext cx="2120677" cy="3001026"/>
          </a:xfrm>
          <a:prstGeom prst="rect">
            <a:avLst/>
          </a:prstGeom>
        </p:spPr>
      </p:pic>
      <p:pic>
        <p:nvPicPr>
          <p:cNvPr id="18" name="Picture 17" descr="Figur medarbejder COLOURBOX17325033.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063" y="3593684"/>
            <a:ext cx="2135813" cy="3022444"/>
          </a:xfrm>
          <a:prstGeom prst="rect">
            <a:avLst/>
          </a:prstGeom>
        </p:spPr>
      </p:pic>
      <p:sp>
        <p:nvSpPr>
          <p:cNvPr id="15" name="Tekstboks 8"/>
          <p:cNvSpPr txBox="1"/>
          <p:nvPr/>
        </p:nvSpPr>
        <p:spPr>
          <a:xfrm>
            <a:off x="7725054" y="5417884"/>
            <a:ext cx="655979" cy="307777"/>
          </a:xfrm>
          <a:prstGeom prst="rect">
            <a:avLst/>
          </a:prstGeom>
          <a:noFill/>
        </p:spPr>
        <p:txBody>
          <a:bodyPr wrap="none" lIns="0" tIns="0" rIns="0" bIns="0" rtlCol="0">
            <a:spAutoFit/>
          </a:bodyPr>
          <a:lstStyle/>
          <a:p>
            <a:r>
              <a:rPr lang="da-DK" sz="2000" dirty="0" smtClean="0"/>
              <a:t>Leder</a:t>
            </a:r>
          </a:p>
        </p:txBody>
      </p:sp>
      <p:sp>
        <p:nvSpPr>
          <p:cNvPr id="19" name="Tekstboks 9"/>
          <p:cNvSpPr txBox="1"/>
          <p:nvPr/>
        </p:nvSpPr>
        <p:spPr>
          <a:xfrm>
            <a:off x="3906482" y="5624995"/>
            <a:ext cx="1141338" cy="615553"/>
          </a:xfrm>
          <a:prstGeom prst="rect">
            <a:avLst/>
          </a:prstGeom>
          <a:noFill/>
        </p:spPr>
        <p:txBody>
          <a:bodyPr wrap="none" lIns="0" tIns="0" rIns="0" bIns="0" rtlCol="0">
            <a:spAutoFit/>
          </a:bodyPr>
          <a:lstStyle/>
          <a:p>
            <a:r>
              <a:rPr lang="da-DK" sz="2000" dirty="0" smtClean="0"/>
              <a:t>Sags-</a:t>
            </a:r>
          </a:p>
          <a:p>
            <a:r>
              <a:rPr lang="da-DK" sz="2000" dirty="0" smtClean="0"/>
              <a:t>behandler</a:t>
            </a:r>
          </a:p>
        </p:txBody>
      </p:sp>
      <p:sp>
        <p:nvSpPr>
          <p:cNvPr id="20" name="Tekstboks 10"/>
          <p:cNvSpPr txBox="1"/>
          <p:nvPr/>
        </p:nvSpPr>
        <p:spPr>
          <a:xfrm>
            <a:off x="94158" y="5586178"/>
            <a:ext cx="2560307" cy="615553"/>
          </a:xfrm>
          <a:prstGeom prst="rect">
            <a:avLst/>
          </a:prstGeom>
          <a:noFill/>
        </p:spPr>
        <p:txBody>
          <a:bodyPr wrap="square" lIns="0" tIns="0" rIns="0" bIns="0" rtlCol="0">
            <a:spAutoFit/>
          </a:bodyPr>
          <a:lstStyle/>
          <a:p>
            <a:r>
              <a:rPr lang="da-DK" sz="2000" dirty="0" smtClean="0"/>
              <a:t>Digitaliserings-medarbejder</a:t>
            </a:r>
          </a:p>
        </p:txBody>
      </p:sp>
    </p:spTree>
    <p:extLst>
      <p:ext uri="{BB962C8B-B14F-4D97-AF65-F5344CB8AC3E}">
        <p14:creationId xmlns:p14="http://schemas.microsoft.com/office/powerpoint/2010/main" val="1738951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438682" y="591260"/>
            <a:ext cx="8676456" cy="503237"/>
          </a:xfrm>
        </p:spPr>
        <p:txBody>
          <a:bodyPr>
            <a:normAutofit fontScale="90000"/>
          </a:bodyPr>
          <a:lstStyle/>
          <a:p>
            <a:r>
              <a:rPr lang="da-DK" dirty="0" smtClean="0"/>
              <a:t>SAPA er med til at skabe kvalitet i opgaveløsningen</a:t>
            </a:r>
          </a:p>
        </p:txBody>
      </p:sp>
      <p:sp>
        <p:nvSpPr>
          <p:cNvPr id="120835" name="Rectangle 3"/>
          <p:cNvSpPr txBox="1">
            <a:spLocks noChangeArrowheads="1"/>
          </p:cNvSpPr>
          <p:nvPr/>
        </p:nvSpPr>
        <p:spPr bwMode="auto">
          <a:xfrm>
            <a:off x="457200" y="1279525"/>
            <a:ext cx="8229600" cy="4525963"/>
          </a:xfrm>
          <a:prstGeom prst="rect">
            <a:avLst/>
          </a:prstGeom>
          <a:noFill/>
          <a:ln w="9525">
            <a:noFill/>
            <a:miter lim="800000"/>
            <a:headEnd/>
            <a:tailEnd/>
          </a:ln>
        </p:spPr>
        <p:txBody>
          <a:bodyPr lIns="0" tIns="0" rIns="0" bIns="0"/>
          <a:lstStyle/>
          <a:p>
            <a:pPr marL="342900" indent="-342900" eaLnBrk="0" fontAlgn="base" hangingPunct="0">
              <a:lnSpc>
                <a:spcPct val="90000"/>
              </a:lnSpc>
              <a:spcBef>
                <a:spcPct val="0"/>
              </a:spcBef>
              <a:spcAft>
                <a:spcPct val="0"/>
              </a:spcAft>
              <a:buFont typeface="Arial" pitchFamily="34" charset="0"/>
              <a:buNone/>
            </a:pPr>
            <a:endParaRPr lang="da-DK" dirty="0" smtClean="0">
              <a:solidFill>
                <a:srgbClr val="00C0F3"/>
              </a:solidFill>
              <a:latin typeface="Arial" pitchFamily="34" charset="0"/>
              <a:cs typeface="Arial" pitchFamily="34" charset="0"/>
            </a:endParaRPr>
          </a:p>
        </p:txBody>
      </p:sp>
      <p:sp>
        <p:nvSpPr>
          <p:cNvPr id="6" name="Rectangle 3"/>
          <p:cNvSpPr txBox="1">
            <a:spLocks noChangeArrowheads="1"/>
          </p:cNvSpPr>
          <p:nvPr/>
        </p:nvSpPr>
        <p:spPr bwMode="auto">
          <a:xfrm>
            <a:off x="388938" y="1260475"/>
            <a:ext cx="83820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algn="l" rtl="0" eaLnBrk="0" fontAlgn="base" hangingPunct="0">
              <a:spcBef>
                <a:spcPct val="0"/>
              </a:spcBef>
              <a:spcAft>
                <a:spcPct val="0"/>
              </a:spcAft>
              <a:buFont typeface="Arial" charset="0"/>
              <a:defRPr sz="2600" kern="1200">
                <a:solidFill>
                  <a:schemeClr val="bg2"/>
                </a:solidFill>
                <a:latin typeface="Arial" pitchFamily="34" charset="0"/>
                <a:ea typeface="+mn-ea"/>
                <a:cs typeface="+mn-cs"/>
              </a:defRPr>
            </a:lvl1pPr>
            <a:lvl2pPr marL="200025" indent="-200025" algn="l" rtl="0" eaLnBrk="0" fontAlgn="base" hangingPunct="0">
              <a:spcBef>
                <a:spcPts val="625"/>
              </a:spcBef>
              <a:spcAft>
                <a:spcPct val="0"/>
              </a:spcAft>
              <a:buFont typeface="Arial" charset="0"/>
              <a:buChar char="•"/>
              <a:defRPr sz="2600" kern="1200">
                <a:solidFill>
                  <a:schemeClr val="tx1"/>
                </a:solidFill>
                <a:latin typeface="Arial" pitchFamily="34" charset="0"/>
                <a:ea typeface="+mn-ea"/>
                <a:cs typeface="+mn-cs"/>
              </a:defRPr>
            </a:lvl2pPr>
            <a:lvl3pPr marL="401638" indent="-200025" algn="l" rtl="0" eaLnBrk="0" fontAlgn="base" hangingPunct="0">
              <a:spcBef>
                <a:spcPts val="625"/>
              </a:spcBef>
              <a:spcAft>
                <a:spcPct val="0"/>
              </a:spcAft>
              <a:buFont typeface="Arial" charset="0"/>
              <a:buChar char="•"/>
              <a:defRPr sz="2600" kern="1200">
                <a:solidFill>
                  <a:schemeClr val="tx1"/>
                </a:solidFill>
                <a:latin typeface="Arial" pitchFamily="34" charset="0"/>
                <a:ea typeface="+mn-ea"/>
                <a:cs typeface="+mn-cs"/>
              </a:defRPr>
            </a:lvl3pPr>
            <a:lvl4pPr marL="603250" indent="-200025" algn="l" rtl="0" eaLnBrk="0" fontAlgn="base" hangingPunct="0">
              <a:spcBef>
                <a:spcPts val="625"/>
              </a:spcBef>
              <a:spcAft>
                <a:spcPct val="0"/>
              </a:spcAft>
              <a:buFont typeface="Arial" charset="0"/>
              <a:buChar char="•"/>
              <a:defRPr sz="2600" kern="1200">
                <a:solidFill>
                  <a:schemeClr val="tx1"/>
                </a:solidFill>
                <a:latin typeface="Arial" pitchFamily="34" charset="0"/>
                <a:ea typeface="+mn-ea"/>
                <a:cs typeface="+mn-cs"/>
              </a:defRPr>
            </a:lvl4pPr>
            <a:lvl5pPr marL="804863" indent="-200025" algn="l" rtl="0" eaLnBrk="0" fontAlgn="base" hangingPunct="0">
              <a:spcBef>
                <a:spcPts val="625"/>
              </a:spcBef>
              <a:spcAft>
                <a:spcPct val="0"/>
              </a:spcAft>
              <a:buFont typeface="Arial" charset="0"/>
              <a:buChar char="•"/>
              <a:defRPr sz="2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Char char="•"/>
              <a:defRPr/>
            </a:pPr>
            <a:endParaRPr lang="da-DK" sz="3200" dirty="0">
              <a:solidFill>
                <a:prstClr val="black"/>
              </a:solidFill>
              <a:latin typeface="Arial" charset="0"/>
              <a:sym typeface="Wingdings" pitchFamily="2" charset="2"/>
            </a:endParaRPr>
          </a:p>
        </p:txBody>
      </p:sp>
      <p:pic>
        <p:nvPicPr>
          <p:cNvPr id="1026" name="Picture 2"/>
          <p:cNvPicPr>
            <a:picLocks noChangeAspect="1" noChangeArrowheads="1"/>
          </p:cNvPicPr>
          <p:nvPr/>
        </p:nvPicPr>
        <p:blipFill>
          <a:blip r:embed="rId3" cstate="print"/>
          <a:srcRect l="16770" t="18480" r="17081" b="18521"/>
          <a:stretch>
            <a:fillRect/>
          </a:stretch>
        </p:blipFill>
        <p:spPr bwMode="auto">
          <a:xfrm>
            <a:off x="1968584" y="3736204"/>
            <a:ext cx="4435691" cy="2376263"/>
          </a:xfrm>
          <a:prstGeom prst="rect">
            <a:avLst/>
          </a:prstGeom>
          <a:noFill/>
          <a:ln w="9525">
            <a:noFill/>
            <a:miter lim="800000"/>
            <a:headEnd/>
            <a:tailEnd/>
          </a:ln>
        </p:spPr>
      </p:pic>
      <p:sp>
        <p:nvSpPr>
          <p:cNvPr id="13" name="Rektangel 12"/>
          <p:cNvSpPr/>
          <p:nvPr/>
        </p:nvSpPr>
        <p:spPr>
          <a:xfrm>
            <a:off x="3415424" y="6092723"/>
            <a:ext cx="2304256" cy="307777"/>
          </a:xfrm>
          <a:prstGeom prst="rect">
            <a:avLst/>
          </a:prstGeom>
        </p:spPr>
        <p:txBody>
          <a:bodyPr wrap="square">
            <a:spAutoFit/>
          </a:bodyPr>
          <a:lstStyle/>
          <a:p>
            <a:r>
              <a:rPr lang="da-DK" sz="1400" b="1" dirty="0" smtClean="0">
                <a:solidFill>
                  <a:schemeClr val="bg2">
                    <a:lumMod val="75000"/>
                  </a:schemeClr>
                </a:solidFill>
              </a:rPr>
              <a:t>360</a:t>
            </a:r>
            <a:r>
              <a:rPr lang="da-DK" sz="1400" b="1" dirty="0" smtClean="0">
                <a:solidFill>
                  <a:schemeClr val="bg2">
                    <a:lumMod val="75000"/>
                  </a:schemeClr>
                </a:solidFill>
                <a:latin typeface="Arial"/>
                <a:cs typeface="Arial"/>
              </a:rPr>
              <a:t> graders </a:t>
            </a:r>
            <a:r>
              <a:rPr lang="da-DK" sz="1400" b="1" dirty="0" smtClean="0">
                <a:solidFill>
                  <a:schemeClr val="bg2">
                    <a:lumMod val="75000"/>
                  </a:schemeClr>
                </a:solidFill>
              </a:rPr>
              <a:t>overblik</a:t>
            </a:r>
          </a:p>
        </p:txBody>
      </p:sp>
      <p:sp>
        <p:nvSpPr>
          <p:cNvPr id="14" name="Tekstboks 13"/>
          <p:cNvSpPr txBox="1"/>
          <p:nvPr/>
        </p:nvSpPr>
        <p:spPr>
          <a:xfrm>
            <a:off x="144624" y="4857728"/>
            <a:ext cx="2699792" cy="1292662"/>
          </a:xfrm>
          <a:prstGeom prst="rect">
            <a:avLst/>
          </a:prstGeom>
          <a:noFill/>
        </p:spPr>
        <p:txBody>
          <a:bodyPr wrap="square" lIns="0" tIns="0" rIns="0" bIns="0" rtlCol="0">
            <a:spAutoFit/>
          </a:bodyPr>
          <a:lstStyle/>
          <a:p>
            <a:r>
              <a:rPr lang="da-DK" sz="1600" i="1" dirty="0" smtClean="0"/>
              <a:t>Faglig Kvalitet</a:t>
            </a:r>
          </a:p>
          <a:p>
            <a:r>
              <a:rPr lang="da-DK" sz="2000" dirty="0" smtClean="0"/>
              <a:t>Helhedsorienteret sagsbehandling</a:t>
            </a:r>
            <a:r>
              <a:rPr lang="da-DK" sz="1600" i="1" dirty="0" smtClean="0"/>
              <a:t> </a:t>
            </a:r>
          </a:p>
          <a:p>
            <a:endParaRPr lang="da-DK" sz="2600" dirty="0" smtClean="0"/>
          </a:p>
        </p:txBody>
      </p:sp>
      <p:sp>
        <p:nvSpPr>
          <p:cNvPr id="15" name="Tekstboks 14"/>
          <p:cNvSpPr txBox="1"/>
          <p:nvPr/>
        </p:nvSpPr>
        <p:spPr>
          <a:xfrm>
            <a:off x="6624396" y="4856047"/>
            <a:ext cx="2448272" cy="1261884"/>
          </a:xfrm>
          <a:prstGeom prst="rect">
            <a:avLst/>
          </a:prstGeom>
          <a:noFill/>
        </p:spPr>
        <p:txBody>
          <a:bodyPr wrap="square" lIns="0" tIns="0" rIns="0" bIns="0" rtlCol="0">
            <a:spAutoFit/>
          </a:bodyPr>
          <a:lstStyle/>
          <a:p>
            <a:r>
              <a:rPr lang="da-DK" sz="1600" i="1" dirty="0" smtClean="0"/>
              <a:t>Organisatorisk kvalitet</a:t>
            </a:r>
          </a:p>
          <a:p>
            <a:r>
              <a:rPr lang="da-DK" sz="2000" dirty="0" smtClean="0"/>
              <a:t>Effektive </a:t>
            </a:r>
          </a:p>
          <a:p>
            <a:r>
              <a:rPr lang="da-DK" sz="2000" dirty="0" smtClean="0"/>
              <a:t>arbejdsgange</a:t>
            </a:r>
          </a:p>
          <a:p>
            <a:endParaRPr lang="da-DK" sz="2600" dirty="0" smtClean="0"/>
          </a:p>
        </p:txBody>
      </p:sp>
      <p:sp>
        <p:nvSpPr>
          <p:cNvPr id="16" name="Tekstboks 15"/>
          <p:cNvSpPr txBox="1"/>
          <p:nvPr/>
        </p:nvSpPr>
        <p:spPr>
          <a:xfrm>
            <a:off x="3276621" y="1563446"/>
            <a:ext cx="2376264" cy="954107"/>
          </a:xfrm>
          <a:prstGeom prst="rect">
            <a:avLst/>
          </a:prstGeom>
          <a:noFill/>
        </p:spPr>
        <p:txBody>
          <a:bodyPr wrap="square" lIns="0" tIns="0" rIns="0" bIns="0" rtlCol="0">
            <a:spAutoFit/>
          </a:bodyPr>
          <a:lstStyle/>
          <a:p>
            <a:r>
              <a:rPr lang="da-DK" sz="1600" i="1" dirty="0" smtClean="0"/>
              <a:t>Brugeroplevet kvalitet </a:t>
            </a:r>
          </a:p>
          <a:p>
            <a:r>
              <a:rPr lang="da-DK" sz="2000" dirty="0" smtClean="0"/>
              <a:t>God service</a:t>
            </a:r>
          </a:p>
          <a:p>
            <a:endParaRPr lang="da-DK" sz="2600" dirty="0" smtClean="0"/>
          </a:p>
        </p:txBody>
      </p:sp>
      <p:sp>
        <p:nvSpPr>
          <p:cNvPr id="18" name="Ligebenet trekant 17"/>
          <p:cNvSpPr/>
          <p:nvPr/>
        </p:nvSpPr>
        <p:spPr>
          <a:xfrm>
            <a:off x="1443000" y="2245560"/>
            <a:ext cx="5616624" cy="42484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297194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p:cNvSpPr>
            <a:spLocks noGrp="1"/>
          </p:cNvSpPr>
          <p:nvPr>
            <p:ph type="title"/>
          </p:nvPr>
        </p:nvSpPr>
        <p:spPr/>
        <p:txBody>
          <a:bodyPr>
            <a:normAutofit fontScale="90000"/>
          </a:bodyPr>
          <a:lstStyle/>
          <a:p>
            <a:r>
              <a:rPr lang="da-DK" sz="2800" dirty="0" smtClean="0"/>
              <a:t>Med SAPA kan du slå borgeren op i alle kommunens it-systemer!</a:t>
            </a:r>
            <a:r>
              <a:rPr lang="da-DK" sz="2800" dirty="0" smtClean="0">
                <a:solidFill>
                  <a:schemeClr val="accent2"/>
                </a:solidFill>
              </a:rPr>
              <a:t/>
            </a:r>
            <a:br>
              <a:rPr lang="da-DK" sz="2800" dirty="0" smtClean="0">
                <a:solidFill>
                  <a:schemeClr val="accent2"/>
                </a:solidFill>
              </a:rPr>
            </a:br>
            <a:endParaRPr lang="da-DK" sz="2800" dirty="0"/>
          </a:p>
        </p:txBody>
      </p:sp>
      <p:sp>
        <p:nvSpPr>
          <p:cNvPr id="26" name="Oval 7"/>
          <p:cNvSpPr>
            <a:spLocks noChangeArrowheads="1"/>
          </p:cNvSpPr>
          <p:nvPr/>
        </p:nvSpPr>
        <p:spPr bwMode="auto">
          <a:xfrm>
            <a:off x="4366058" y="4158877"/>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7" name="Oval 15"/>
          <p:cNvSpPr>
            <a:spLocks noChangeArrowheads="1"/>
          </p:cNvSpPr>
          <p:nvPr/>
        </p:nvSpPr>
        <p:spPr bwMode="auto">
          <a:xfrm>
            <a:off x="4083226" y="4347699"/>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8" name="Oval 6"/>
          <p:cNvSpPr>
            <a:spLocks noChangeArrowheads="1"/>
          </p:cNvSpPr>
          <p:nvPr/>
        </p:nvSpPr>
        <p:spPr bwMode="auto">
          <a:xfrm>
            <a:off x="3851920" y="1795264"/>
            <a:ext cx="3361556" cy="2497832"/>
          </a:xfrm>
          <a:prstGeom prst="ellipse">
            <a:avLst/>
          </a:prstGeom>
          <a:solidFill>
            <a:schemeClr val="bg1"/>
          </a:solidFill>
          <a:ln w="28575">
            <a:solidFill>
              <a:schemeClr val="accent2"/>
            </a:solidFill>
            <a:round/>
            <a:headEnd/>
            <a:tailEnd/>
          </a:ln>
        </p:spPr>
        <p:txBody>
          <a:bodyPr wrap="square" lIns="18000" tIns="10800" rIns="18000" bIns="10800" anchor="ctr" anchorCtr="1"/>
          <a:lstStyle/>
          <a:p>
            <a:pPr algn="ctr"/>
            <a:r>
              <a:rPr lang="da-DK" sz="2000" dirty="0" smtClean="0">
                <a:solidFill>
                  <a:schemeClr val="accent2"/>
                </a:solidFill>
              </a:rPr>
              <a:t/>
            </a:r>
            <a:br>
              <a:rPr lang="da-DK" sz="2000" dirty="0" smtClean="0">
                <a:solidFill>
                  <a:schemeClr val="accent2"/>
                </a:solidFill>
              </a:rPr>
            </a:br>
            <a:r>
              <a:rPr lang="da-DK" sz="2000" dirty="0" smtClean="0">
                <a:solidFill>
                  <a:schemeClr val="accent2"/>
                </a:solidFill>
              </a:rPr>
              <a:t>Det handler om at ”</a:t>
            </a:r>
            <a:r>
              <a:rPr lang="da-DK" sz="2000" dirty="0" err="1" smtClean="0">
                <a:solidFill>
                  <a:schemeClr val="accent2"/>
                </a:solidFill>
              </a:rPr>
              <a:t>google</a:t>
            </a:r>
            <a:r>
              <a:rPr lang="da-DK" sz="2000" dirty="0" smtClean="0">
                <a:solidFill>
                  <a:schemeClr val="accent2"/>
                </a:solidFill>
              </a:rPr>
              <a:t>” en borger i alle vores it-systemer. Det giver mig overblik på et øjeblik!</a:t>
            </a:r>
            <a:endParaRPr lang="da-DK" sz="2000" dirty="0">
              <a:solidFill>
                <a:schemeClr val="accent2"/>
              </a:solidFill>
            </a:endParaRPr>
          </a:p>
        </p:txBody>
      </p:sp>
      <p:pic>
        <p:nvPicPr>
          <p:cNvPr id="7" name="Picture 6" descr="Figur medarbejder COLOURBOX1732503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237" y="3835556"/>
            <a:ext cx="2135813" cy="3022444"/>
          </a:xfrm>
          <a:prstGeom prst="rect">
            <a:avLst/>
          </a:prstGeom>
        </p:spPr>
      </p:pic>
    </p:spTree>
    <p:extLst>
      <p:ext uri="{BB962C8B-B14F-4D97-AF65-F5344CB8AC3E}">
        <p14:creationId xmlns:p14="http://schemas.microsoft.com/office/powerpoint/2010/main" val="8754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6"/>
          <p:cNvSpPr>
            <a:spLocks noChangeArrowheads="1"/>
          </p:cNvSpPr>
          <p:nvPr/>
        </p:nvSpPr>
        <p:spPr bwMode="auto">
          <a:xfrm>
            <a:off x="4283968" y="1484784"/>
            <a:ext cx="2808312" cy="2736304"/>
          </a:xfrm>
          <a:prstGeom prst="ellipse">
            <a:avLst/>
          </a:prstGeom>
          <a:solidFill>
            <a:schemeClr val="bg1"/>
          </a:solidFill>
          <a:ln w="28575">
            <a:solidFill>
              <a:schemeClr val="accent2"/>
            </a:solidFill>
            <a:round/>
            <a:headEnd/>
            <a:tailEnd/>
          </a:ln>
        </p:spPr>
        <p:txBody>
          <a:bodyPr wrap="square" lIns="18000" tIns="10800" rIns="18000" bIns="10800" anchor="ctr" anchorCtr="1">
            <a:noAutofit/>
          </a:bodyPr>
          <a:lstStyle/>
          <a:p>
            <a:pPr algn="ctr"/>
            <a:r>
              <a:rPr lang="da-DK" dirty="0" smtClean="0">
                <a:solidFill>
                  <a:schemeClr val="accent2"/>
                </a:solidFill>
              </a:rPr>
              <a:t>I SAPA kan jeg se, om der allerede er indhentet relevante lægeudtalelser, så jeg ikke behøver indhente nogen</a:t>
            </a:r>
          </a:p>
        </p:txBody>
      </p:sp>
      <p:sp>
        <p:nvSpPr>
          <p:cNvPr id="32" name="Titel 31"/>
          <p:cNvSpPr>
            <a:spLocks noGrp="1"/>
          </p:cNvSpPr>
          <p:nvPr>
            <p:ph type="title"/>
          </p:nvPr>
        </p:nvSpPr>
        <p:spPr/>
        <p:txBody>
          <a:bodyPr/>
          <a:lstStyle/>
          <a:p>
            <a:r>
              <a:rPr lang="da-DK" sz="2800" dirty="0" smtClean="0"/>
              <a:t>Sagsbehandler i jobcenteret</a:t>
            </a:r>
            <a:endParaRPr lang="da-DK" sz="2800" dirty="0"/>
          </a:p>
        </p:txBody>
      </p:sp>
      <p:sp>
        <p:nvSpPr>
          <p:cNvPr id="21" name="Oval 6"/>
          <p:cNvSpPr>
            <a:spLocks noChangeArrowheads="1"/>
          </p:cNvSpPr>
          <p:nvPr/>
        </p:nvSpPr>
        <p:spPr bwMode="auto">
          <a:xfrm>
            <a:off x="6012160" y="3429000"/>
            <a:ext cx="2929508" cy="2857872"/>
          </a:xfrm>
          <a:prstGeom prst="ellipse">
            <a:avLst/>
          </a:prstGeom>
          <a:solidFill>
            <a:schemeClr val="bg1"/>
          </a:solidFill>
          <a:ln w="28575">
            <a:solidFill>
              <a:schemeClr val="accent2"/>
            </a:solidFill>
            <a:round/>
            <a:headEnd/>
            <a:tailEnd/>
          </a:ln>
        </p:spPr>
        <p:txBody>
          <a:bodyPr wrap="square" lIns="18000" tIns="10800" rIns="18000" bIns="10800" anchor="ctr" anchorCtr="1"/>
          <a:lstStyle/>
          <a:p>
            <a:pPr algn="ctr"/>
            <a:r>
              <a:rPr lang="da-DK" dirty="0" smtClean="0">
                <a:solidFill>
                  <a:schemeClr val="accent2"/>
                </a:solidFill>
              </a:rPr>
              <a:t>I SAPA kan jeg nemt se, om der er lavet en god udredning et andet sted i kommunen, som jeg kan bruge i min </a:t>
            </a:r>
            <a:r>
              <a:rPr lang="da-DK" dirty="0" err="1" smtClean="0">
                <a:solidFill>
                  <a:schemeClr val="accent2"/>
                </a:solidFill>
              </a:rPr>
              <a:t>jobplan</a:t>
            </a:r>
            <a:endParaRPr lang="da-DK" dirty="0" smtClean="0">
              <a:solidFill>
                <a:schemeClr val="accent2"/>
              </a:solidFill>
            </a:endParaRPr>
          </a:p>
        </p:txBody>
      </p:sp>
      <p:sp>
        <p:nvSpPr>
          <p:cNvPr id="22" name="Oval 7"/>
          <p:cNvSpPr>
            <a:spLocks noChangeArrowheads="1"/>
          </p:cNvSpPr>
          <p:nvPr/>
        </p:nvSpPr>
        <p:spPr bwMode="auto">
          <a:xfrm>
            <a:off x="5212696" y="5003578"/>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3" name="Oval 15"/>
          <p:cNvSpPr>
            <a:spLocks noChangeArrowheads="1"/>
          </p:cNvSpPr>
          <p:nvPr/>
        </p:nvSpPr>
        <p:spPr bwMode="auto">
          <a:xfrm>
            <a:off x="4448360" y="4638615"/>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4" name="Oval 7"/>
          <p:cNvSpPr>
            <a:spLocks noChangeArrowheads="1"/>
          </p:cNvSpPr>
          <p:nvPr/>
        </p:nvSpPr>
        <p:spPr bwMode="auto">
          <a:xfrm>
            <a:off x="3195464" y="4437112"/>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5" name="Oval 15"/>
          <p:cNvSpPr>
            <a:spLocks noChangeArrowheads="1"/>
          </p:cNvSpPr>
          <p:nvPr/>
        </p:nvSpPr>
        <p:spPr bwMode="auto">
          <a:xfrm>
            <a:off x="3578640" y="4447356"/>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6" name="Oval 7"/>
          <p:cNvSpPr>
            <a:spLocks noChangeArrowheads="1"/>
          </p:cNvSpPr>
          <p:nvPr/>
        </p:nvSpPr>
        <p:spPr bwMode="auto">
          <a:xfrm>
            <a:off x="4420608" y="4263656"/>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7" name="Oval 15"/>
          <p:cNvSpPr>
            <a:spLocks noChangeArrowheads="1"/>
          </p:cNvSpPr>
          <p:nvPr/>
        </p:nvSpPr>
        <p:spPr bwMode="auto">
          <a:xfrm>
            <a:off x="4211960" y="4353268"/>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8" name="Oval 6"/>
          <p:cNvSpPr>
            <a:spLocks noChangeArrowheads="1"/>
          </p:cNvSpPr>
          <p:nvPr/>
        </p:nvSpPr>
        <p:spPr bwMode="auto">
          <a:xfrm>
            <a:off x="179512" y="1340768"/>
            <a:ext cx="4392488" cy="3168352"/>
          </a:xfrm>
          <a:prstGeom prst="ellipse">
            <a:avLst/>
          </a:prstGeom>
          <a:solidFill>
            <a:schemeClr val="bg1"/>
          </a:solidFill>
          <a:ln w="28575">
            <a:solidFill>
              <a:schemeClr val="accent2"/>
            </a:solidFill>
            <a:round/>
            <a:headEnd/>
            <a:tailEnd/>
          </a:ln>
        </p:spPr>
        <p:txBody>
          <a:bodyPr wrap="square" lIns="18000" tIns="10800" rIns="18000" bIns="10800" anchor="ctr" anchorCtr="1"/>
          <a:lstStyle/>
          <a:p>
            <a:pPr algn="ctr"/>
            <a:r>
              <a:rPr lang="da-DK" dirty="0" smtClean="0">
                <a:solidFill>
                  <a:schemeClr val="accent2"/>
                </a:solidFill>
              </a:rPr>
              <a:t>I SAPA kan jeg på et øjeblik se, om borgeren har sager andre steder i kommunen, som jeg skal være opmærksom på i forbindelse med min sagsbehandling fx. om borgeren har hjælpemidler eller støtte i eget hjem</a:t>
            </a:r>
            <a:endParaRPr lang="da-DK" sz="2000" dirty="0" smtClean="0">
              <a:solidFill>
                <a:schemeClr val="accent2"/>
              </a:solidFill>
            </a:endParaRPr>
          </a:p>
        </p:txBody>
      </p:sp>
      <p:sp>
        <p:nvSpPr>
          <p:cNvPr id="31" name="Oval 7"/>
          <p:cNvSpPr>
            <a:spLocks noChangeArrowheads="1"/>
          </p:cNvSpPr>
          <p:nvPr/>
        </p:nvSpPr>
        <p:spPr bwMode="auto">
          <a:xfrm>
            <a:off x="5652120" y="5157192"/>
            <a:ext cx="288032" cy="28473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17" name="Oval 7"/>
          <p:cNvSpPr>
            <a:spLocks noChangeArrowheads="1"/>
          </p:cNvSpPr>
          <p:nvPr/>
        </p:nvSpPr>
        <p:spPr bwMode="auto">
          <a:xfrm>
            <a:off x="4716016" y="4054992"/>
            <a:ext cx="288032" cy="28473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pic>
        <p:nvPicPr>
          <p:cNvPr id="15" name="Picture 14" descr="Figur medarbejder COLOURBOX1732503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541" y="3835556"/>
            <a:ext cx="2135813" cy="3022444"/>
          </a:xfrm>
          <a:prstGeom prst="rect">
            <a:avLst/>
          </a:prstGeom>
        </p:spPr>
      </p:pic>
      <p:sp>
        <p:nvSpPr>
          <p:cNvPr id="16" name="Oval 7"/>
          <p:cNvSpPr>
            <a:spLocks noChangeArrowheads="1"/>
          </p:cNvSpPr>
          <p:nvPr/>
        </p:nvSpPr>
        <p:spPr bwMode="auto">
          <a:xfrm>
            <a:off x="4849100" y="4778980"/>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Tree>
    <p:extLst>
      <p:ext uri="{BB962C8B-B14F-4D97-AF65-F5344CB8AC3E}">
        <p14:creationId xmlns:p14="http://schemas.microsoft.com/office/powerpoint/2010/main" val="3671124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6"/>
          <p:cNvSpPr>
            <a:spLocks noChangeArrowheads="1"/>
          </p:cNvSpPr>
          <p:nvPr/>
        </p:nvSpPr>
        <p:spPr bwMode="auto">
          <a:xfrm>
            <a:off x="4572000" y="1340768"/>
            <a:ext cx="4032448" cy="3024336"/>
          </a:xfrm>
          <a:prstGeom prst="ellipse">
            <a:avLst/>
          </a:prstGeom>
          <a:solidFill>
            <a:schemeClr val="bg1"/>
          </a:solidFill>
          <a:ln w="28575">
            <a:solidFill>
              <a:schemeClr val="accent2"/>
            </a:solidFill>
            <a:round/>
            <a:headEnd/>
            <a:tailEnd/>
          </a:ln>
        </p:spPr>
        <p:txBody>
          <a:bodyPr wrap="square" lIns="18000" tIns="10800" rIns="18000" bIns="10800" anchor="ctr" anchorCtr="1">
            <a:noAutofit/>
          </a:bodyPr>
          <a:lstStyle/>
          <a:p>
            <a:pPr algn="ctr"/>
            <a:r>
              <a:rPr lang="da-DK" dirty="0" smtClean="0">
                <a:solidFill>
                  <a:schemeClr val="accent2"/>
                </a:solidFill>
              </a:rPr>
              <a:t>I SAPA kan jeg nemt se, hvem der er sagsbehandler for den borger, som jeg har modtaget en faktura på og kontakte sagsbehandleren, hvis jeg har spørgsmål til fakturaen</a:t>
            </a:r>
          </a:p>
        </p:txBody>
      </p:sp>
      <p:sp>
        <p:nvSpPr>
          <p:cNvPr id="32" name="Titel 31"/>
          <p:cNvSpPr>
            <a:spLocks noGrp="1"/>
          </p:cNvSpPr>
          <p:nvPr>
            <p:ph type="title"/>
          </p:nvPr>
        </p:nvSpPr>
        <p:spPr/>
        <p:txBody>
          <a:bodyPr/>
          <a:lstStyle/>
          <a:p>
            <a:r>
              <a:rPr lang="da-DK" sz="2800" dirty="0" smtClean="0"/>
              <a:t>Medarbejder i økonomi</a:t>
            </a:r>
            <a:endParaRPr lang="da-DK" sz="2800" dirty="0"/>
          </a:p>
        </p:txBody>
      </p:sp>
      <p:sp>
        <p:nvSpPr>
          <p:cNvPr id="24" name="Oval 7"/>
          <p:cNvSpPr>
            <a:spLocks noChangeArrowheads="1"/>
          </p:cNvSpPr>
          <p:nvPr/>
        </p:nvSpPr>
        <p:spPr bwMode="auto">
          <a:xfrm>
            <a:off x="3195464" y="4278376"/>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5" name="Oval 15"/>
          <p:cNvSpPr>
            <a:spLocks noChangeArrowheads="1"/>
          </p:cNvSpPr>
          <p:nvPr/>
        </p:nvSpPr>
        <p:spPr bwMode="auto">
          <a:xfrm>
            <a:off x="3558794" y="4367988"/>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6" name="Oval 7"/>
          <p:cNvSpPr>
            <a:spLocks noChangeArrowheads="1"/>
          </p:cNvSpPr>
          <p:nvPr/>
        </p:nvSpPr>
        <p:spPr bwMode="auto">
          <a:xfrm>
            <a:off x="4681418" y="4362866"/>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7" name="Oval 15"/>
          <p:cNvSpPr>
            <a:spLocks noChangeArrowheads="1"/>
          </p:cNvSpPr>
          <p:nvPr/>
        </p:nvSpPr>
        <p:spPr bwMode="auto">
          <a:xfrm>
            <a:off x="4314002" y="4392952"/>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8" name="Oval 6"/>
          <p:cNvSpPr>
            <a:spLocks noChangeArrowheads="1"/>
          </p:cNvSpPr>
          <p:nvPr/>
        </p:nvSpPr>
        <p:spPr bwMode="auto">
          <a:xfrm>
            <a:off x="755576" y="2132856"/>
            <a:ext cx="3024336" cy="2160240"/>
          </a:xfrm>
          <a:prstGeom prst="ellipse">
            <a:avLst/>
          </a:prstGeom>
          <a:solidFill>
            <a:schemeClr val="bg1"/>
          </a:solidFill>
          <a:ln w="28575">
            <a:solidFill>
              <a:schemeClr val="accent2"/>
            </a:solidFill>
            <a:round/>
            <a:headEnd/>
            <a:tailEnd/>
          </a:ln>
        </p:spPr>
        <p:txBody>
          <a:bodyPr wrap="square" lIns="18000" tIns="10800" rIns="18000" bIns="10800" anchor="ctr" anchorCtr="1"/>
          <a:lstStyle/>
          <a:p>
            <a:pPr algn="ctr"/>
            <a:r>
              <a:rPr lang="da-DK" dirty="0" smtClean="0">
                <a:solidFill>
                  <a:schemeClr val="accent2"/>
                </a:solidFill>
              </a:rPr>
              <a:t>I SAPA kan jeg på et øjeblik kontrollere, om der er en bevilling, før jeg betaler fakturaen</a:t>
            </a:r>
          </a:p>
        </p:txBody>
      </p:sp>
      <p:sp>
        <p:nvSpPr>
          <p:cNvPr id="17" name="Oval 7"/>
          <p:cNvSpPr>
            <a:spLocks noChangeArrowheads="1"/>
          </p:cNvSpPr>
          <p:nvPr/>
        </p:nvSpPr>
        <p:spPr bwMode="auto">
          <a:xfrm>
            <a:off x="5076056" y="4293096"/>
            <a:ext cx="288032" cy="28473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pic>
        <p:nvPicPr>
          <p:cNvPr id="11" name="Picture 10" descr="Figur medarbejder COLOURBOX1732503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233" y="3835556"/>
            <a:ext cx="2135813" cy="3022444"/>
          </a:xfrm>
          <a:prstGeom prst="rect">
            <a:avLst/>
          </a:prstGeom>
        </p:spPr>
      </p:pic>
    </p:spTree>
    <p:extLst>
      <p:ext uri="{BB962C8B-B14F-4D97-AF65-F5344CB8AC3E}">
        <p14:creationId xmlns:p14="http://schemas.microsoft.com/office/powerpoint/2010/main" val="1805500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p:cNvSpPr>
            <a:spLocks noGrp="1"/>
          </p:cNvSpPr>
          <p:nvPr>
            <p:ph type="title"/>
          </p:nvPr>
        </p:nvSpPr>
        <p:spPr/>
        <p:txBody>
          <a:bodyPr/>
          <a:lstStyle/>
          <a:p>
            <a:r>
              <a:rPr lang="da-DK" sz="2800" dirty="0" smtClean="0"/>
              <a:t>Medarbejder i </a:t>
            </a:r>
            <a:r>
              <a:rPr lang="da-DK" sz="2800" dirty="0" err="1" smtClean="0"/>
              <a:t>call</a:t>
            </a:r>
            <a:r>
              <a:rPr lang="da-DK" sz="2800" dirty="0" smtClean="0"/>
              <a:t> center</a:t>
            </a:r>
            <a:endParaRPr lang="da-DK" sz="2800" dirty="0"/>
          </a:p>
        </p:txBody>
      </p:sp>
      <p:sp>
        <p:nvSpPr>
          <p:cNvPr id="24" name="Oval 7"/>
          <p:cNvSpPr>
            <a:spLocks noChangeArrowheads="1"/>
          </p:cNvSpPr>
          <p:nvPr/>
        </p:nvSpPr>
        <p:spPr bwMode="auto">
          <a:xfrm>
            <a:off x="3314540" y="3980746"/>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5" name="Oval 15"/>
          <p:cNvSpPr>
            <a:spLocks noChangeArrowheads="1"/>
          </p:cNvSpPr>
          <p:nvPr/>
        </p:nvSpPr>
        <p:spPr bwMode="auto">
          <a:xfrm>
            <a:off x="3677870" y="4268778"/>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8" name="Oval 6"/>
          <p:cNvSpPr>
            <a:spLocks noChangeArrowheads="1"/>
          </p:cNvSpPr>
          <p:nvPr/>
        </p:nvSpPr>
        <p:spPr bwMode="auto">
          <a:xfrm>
            <a:off x="271896" y="1398056"/>
            <a:ext cx="3600400" cy="2736304"/>
          </a:xfrm>
          <a:prstGeom prst="ellipse">
            <a:avLst/>
          </a:prstGeom>
          <a:solidFill>
            <a:schemeClr val="bg1"/>
          </a:solidFill>
          <a:ln w="28575">
            <a:solidFill>
              <a:schemeClr val="accent2"/>
            </a:solidFill>
            <a:round/>
            <a:headEnd/>
            <a:tailEnd/>
          </a:ln>
        </p:spPr>
        <p:txBody>
          <a:bodyPr wrap="square" lIns="18000" tIns="10800" rIns="18000" bIns="10800" anchor="ctr" anchorCtr="1"/>
          <a:lstStyle/>
          <a:p>
            <a:pPr algn="ctr"/>
            <a:r>
              <a:rPr lang="da-DK" dirty="0" smtClean="0">
                <a:solidFill>
                  <a:schemeClr val="accent2"/>
                </a:solidFill>
              </a:rPr>
              <a:t>I SAPA har jeg et fuldt overblik over borgerens kommunikation med kommunen og kan derfor nemt hjælpe borgeren med, hvem de skal tale med</a:t>
            </a:r>
            <a:endParaRPr lang="da-DK" sz="2000" dirty="0" smtClean="0">
              <a:solidFill>
                <a:schemeClr val="accent2"/>
              </a:solidFill>
            </a:endParaRPr>
          </a:p>
        </p:txBody>
      </p:sp>
      <p:sp>
        <p:nvSpPr>
          <p:cNvPr id="7" name="Oval 6"/>
          <p:cNvSpPr>
            <a:spLocks noChangeArrowheads="1"/>
          </p:cNvSpPr>
          <p:nvPr/>
        </p:nvSpPr>
        <p:spPr bwMode="auto">
          <a:xfrm>
            <a:off x="4889536" y="884402"/>
            <a:ext cx="4032448" cy="3024336"/>
          </a:xfrm>
          <a:prstGeom prst="ellipse">
            <a:avLst/>
          </a:prstGeom>
          <a:solidFill>
            <a:schemeClr val="bg1"/>
          </a:solidFill>
          <a:ln w="28575">
            <a:solidFill>
              <a:schemeClr val="accent2"/>
            </a:solidFill>
            <a:round/>
            <a:headEnd/>
            <a:tailEnd/>
          </a:ln>
        </p:spPr>
        <p:txBody>
          <a:bodyPr wrap="square" lIns="18000" tIns="10800" rIns="18000" bIns="10800" anchor="ctr" anchorCtr="1">
            <a:noAutofit/>
          </a:bodyPr>
          <a:lstStyle/>
          <a:p>
            <a:pPr algn="ctr"/>
            <a:r>
              <a:rPr lang="da-DK" dirty="0">
                <a:solidFill>
                  <a:schemeClr val="accent2"/>
                </a:solidFill>
              </a:rPr>
              <a:t>Med SAPA har jeg et fuldt overblik over borgerens sager </a:t>
            </a:r>
            <a:r>
              <a:rPr lang="da-DK" dirty="0" smtClean="0">
                <a:solidFill>
                  <a:schemeClr val="accent2"/>
                </a:solidFill>
              </a:rPr>
              <a:t>i kommunen, hvilket betyder jeg kan straks-afklare mange ting</a:t>
            </a:r>
            <a:endParaRPr lang="da-DK" sz="2000" dirty="0">
              <a:solidFill>
                <a:schemeClr val="accent2"/>
              </a:solidFill>
            </a:endParaRPr>
          </a:p>
          <a:p>
            <a:pPr algn="ctr"/>
            <a:endParaRPr lang="da-DK" dirty="0" smtClean="0">
              <a:solidFill>
                <a:schemeClr val="accent2"/>
              </a:solidFill>
            </a:endParaRPr>
          </a:p>
        </p:txBody>
      </p:sp>
      <p:sp>
        <p:nvSpPr>
          <p:cNvPr id="8" name="Oval 7"/>
          <p:cNvSpPr>
            <a:spLocks noChangeArrowheads="1"/>
          </p:cNvSpPr>
          <p:nvPr/>
        </p:nvSpPr>
        <p:spPr bwMode="auto">
          <a:xfrm>
            <a:off x="4860032" y="3966026"/>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10" name="Oval 15"/>
          <p:cNvSpPr>
            <a:spLocks noChangeArrowheads="1"/>
          </p:cNvSpPr>
          <p:nvPr/>
        </p:nvSpPr>
        <p:spPr bwMode="auto">
          <a:xfrm>
            <a:off x="4572000" y="4254058"/>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11" name="Oval 7"/>
          <p:cNvSpPr>
            <a:spLocks noChangeArrowheads="1"/>
          </p:cNvSpPr>
          <p:nvPr/>
        </p:nvSpPr>
        <p:spPr bwMode="auto">
          <a:xfrm>
            <a:off x="5195132" y="3618468"/>
            <a:ext cx="288032" cy="28473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pic>
        <p:nvPicPr>
          <p:cNvPr id="12" name="Picture 11" descr="Figur medarbejder COLOURBOX1732503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847" y="3855398"/>
            <a:ext cx="2135813" cy="3022444"/>
          </a:xfrm>
          <a:prstGeom prst="rect">
            <a:avLst/>
          </a:prstGeom>
        </p:spPr>
      </p:pic>
    </p:spTree>
    <p:extLst>
      <p:ext uri="{BB962C8B-B14F-4D97-AF65-F5344CB8AC3E}">
        <p14:creationId xmlns:p14="http://schemas.microsoft.com/office/powerpoint/2010/main" val="4144373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6"/>
          <p:cNvSpPr>
            <a:spLocks noChangeArrowheads="1"/>
          </p:cNvSpPr>
          <p:nvPr/>
        </p:nvSpPr>
        <p:spPr bwMode="auto">
          <a:xfrm>
            <a:off x="363750" y="1463350"/>
            <a:ext cx="2880320" cy="2232248"/>
          </a:xfrm>
          <a:prstGeom prst="ellipse">
            <a:avLst/>
          </a:prstGeom>
          <a:solidFill>
            <a:schemeClr val="bg1"/>
          </a:solidFill>
          <a:ln w="28575">
            <a:solidFill>
              <a:schemeClr val="accent2"/>
            </a:solidFill>
            <a:round/>
            <a:headEnd/>
            <a:tailEnd/>
          </a:ln>
        </p:spPr>
        <p:txBody>
          <a:bodyPr wrap="square" lIns="18000" tIns="10800" rIns="18000" bIns="10800" anchor="ctr" anchorCtr="1">
            <a:noAutofit/>
          </a:bodyPr>
          <a:lstStyle/>
          <a:p>
            <a:r>
              <a:rPr lang="da-DK" dirty="0" smtClean="0">
                <a:solidFill>
                  <a:schemeClr val="accent2"/>
                </a:solidFill>
              </a:rPr>
              <a:t>I SAPA kan jeg på et øjeblik få overblik over familiens samlede sager i kommunen</a:t>
            </a:r>
          </a:p>
        </p:txBody>
      </p:sp>
      <p:sp>
        <p:nvSpPr>
          <p:cNvPr id="32" name="Titel 31"/>
          <p:cNvSpPr>
            <a:spLocks noGrp="1"/>
          </p:cNvSpPr>
          <p:nvPr>
            <p:ph type="title"/>
          </p:nvPr>
        </p:nvSpPr>
        <p:spPr/>
        <p:txBody>
          <a:bodyPr/>
          <a:lstStyle/>
          <a:p>
            <a:r>
              <a:rPr lang="da-DK" sz="2800" dirty="0" smtClean="0"/>
              <a:t>Sagsbehandler på det specialiserede børneområde</a:t>
            </a:r>
            <a:endParaRPr lang="da-DK" sz="2800" dirty="0"/>
          </a:p>
        </p:txBody>
      </p:sp>
      <p:sp>
        <p:nvSpPr>
          <p:cNvPr id="24" name="Oval 7"/>
          <p:cNvSpPr>
            <a:spLocks noChangeArrowheads="1"/>
          </p:cNvSpPr>
          <p:nvPr/>
        </p:nvSpPr>
        <p:spPr bwMode="auto">
          <a:xfrm>
            <a:off x="2985542" y="4040272"/>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5" name="Oval 15"/>
          <p:cNvSpPr>
            <a:spLocks noChangeArrowheads="1"/>
          </p:cNvSpPr>
          <p:nvPr/>
        </p:nvSpPr>
        <p:spPr bwMode="auto">
          <a:xfrm>
            <a:off x="3419872" y="4268778"/>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6" name="Oval 7"/>
          <p:cNvSpPr>
            <a:spLocks noChangeArrowheads="1"/>
          </p:cNvSpPr>
          <p:nvPr/>
        </p:nvSpPr>
        <p:spPr bwMode="auto">
          <a:xfrm>
            <a:off x="4641726" y="4323182"/>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7" name="Oval 15"/>
          <p:cNvSpPr>
            <a:spLocks noChangeArrowheads="1"/>
          </p:cNvSpPr>
          <p:nvPr/>
        </p:nvSpPr>
        <p:spPr bwMode="auto">
          <a:xfrm>
            <a:off x="4333848" y="4353268"/>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8" name="Oval 6"/>
          <p:cNvSpPr>
            <a:spLocks noChangeArrowheads="1"/>
          </p:cNvSpPr>
          <p:nvPr/>
        </p:nvSpPr>
        <p:spPr bwMode="auto">
          <a:xfrm>
            <a:off x="4860032" y="1628800"/>
            <a:ext cx="3996952" cy="3024336"/>
          </a:xfrm>
          <a:prstGeom prst="ellipse">
            <a:avLst/>
          </a:prstGeom>
          <a:solidFill>
            <a:schemeClr val="bg1"/>
          </a:solidFill>
          <a:ln w="28575">
            <a:solidFill>
              <a:schemeClr val="accent2"/>
            </a:solidFill>
            <a:round/>
            <a:headEnd/>
            <a:tailEnd/>
          </a:ln>
        </p:spPr>
        <p:txBody>
          <a:bodyPr wrap="square" lIns="18000" tIns="10800" rIns="18000" bIns="10800" anchor="ctr" anchorCtr="1"/>
          <a:lstStyle/>
          <a:p>
            <a:r>
              <a:rPr lang="da-DK" dirty="0" smtClean="0">
                <a:solidFill>
                  <a:schemeClr val="accent2"/>
                </a:solidFill>
              </a:rPr>
              <a:t>SAPA giver mig et nemt overblik over familiens situation fx. ydelser, </a:t>
            </a:r>
            <a:r>
              <a:rPr lang="da-DK" dirty="0" err="1" smtClean="0">
                <a:solidFill>
                  <a:schemeClr val="accent2"/>
                </a:solidFill>
              </a:rPr>
              <a:t>sagshistorik</a:t>
            </a:r>
            <a:r>
              <a:rPr lang="da-DK" dirty="0" smtClean="0">
                <a:solidFill>
                  <a:schemeClr val="accent2"/>
                </a:solidFill>
              </a:rPr>
              <a:t>, ledighed, fraflytning, sundhedspleje og PPR</a:t>
            </a:r>
          </a:p>
        </p:txBody>
      </p:sp>
      <p:sp>
        <p:nvSpPr>
          <p:cNvPr id="17" name="Oval 7"/>
          <p:cNvSpPr>
            <a:spLocks noChangeArrowheads="1"/>
          </p:cNvSpPr>
          <p:nvPr/>
        </p:nvSpPr>
        <p:spPr bwMode="auto">
          <a:xfrm>
            <a:off x="5036364" y="4193886"/>
            <a:ext cx="288032" cy="28473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pic>
        <p:nvPicPr>
          <p:cNvPr id="11" name="Picture 10" descr="Figur medarbejder COLOURBOX1732503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541" y="3835556"/>
            <a:ext cx="2135813" cy="3022444"/>
          </a:xfrm>
          <a:prstGeom prst="rect">
            <a:avLst/>
          </a:prstGeom>
        </p:spPr>
      </p:pic>
      <p:sp>
        <p:nvSpPr>
          <p:cNvPr id="13" name="Oval 7"/>
          <p:cNvSpPr>
            <a:spLocks noChangeArrowheads="1"/>
          </p:cNvSpPr>
          <p:nvPr/>
        </p:nvSpPr>
        <p:spPr bwMode="auto">
          <a:xfrm>
            <a:off x="2569092" y="3671658"/>
            <a:ext cx="288032" cy="28473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Tree>
    <p:extLst>
      <p:ext uri="{BB962C8B-B14F-4D97-AF65-F5344CB8AC3E}">
        <p14:creationId xmlns:p14="http://schemas.microsoft.com/office/powerpoint/2010/main" val="78297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p:cNvSpPr>
            <a:spLocks noGrp="1"/>
          </p:cNvSpPr>
          <p:nvPr>
            <p:ph type="title"/>
          </p:nvPr>
        </p:nvSpPr>
        <p:spPr/>
        <p:txBody>
          <a:bodyPr/>
          <a:lstStyle/>
          <a:p>
            <a:r>
              <a:rPr lang="da-DK" sz="2800" dirty="0" smtClean="0"/>
              <a:t>Medarbejder i postcenteret</a:t>
            </a:r>
            <a:endParaRPr lang="da-DK" sz="2800" dirty="0"/>
          </a:p>
        </p:txBody>
      </p:sp>
      <p:sp>
        <p:nvSpPr>
          <p:cNvPr id="24" name="Oval 7"/>
          <p:cNvSpPr>
            <a:spLocks noChangeArrowheads="1"/>
          </p:cNvSpPr>
          <p:nvPr/>
        </p:nvSpPr>
        <p:spPr bwMode="auto">
          <a:xfrm>
            <a:off x="3374078" y="4099798"/>
            <a:ext cx="228600" cy="212725"/>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5" name="Oval 15"/>
          <p:cNvSpPr>
            <a:spLocks noChangeArrowheads="1"/>
          </p:cNvSpPr>
          <p:nvPr/>
        </p:nvSpPr>
        <p:spPr bwMode="auto">
          <a:xfrm>
            <a:off x="3757254" y="4308462"/>
            <a:ext cx="152400" cy="144463"/>
          </a:xfrm>
          <a:prstGeom prst="ellipse">
            <a:avLst/>
          </a:prstGeom>
          <a:solidFill>
            <a:schemeClr val="bg1"/>
          </a:solidFill>
          <a:ln w="28575">
            <a:solidFill>
              <a:schemeClr val="accent2"/>
            </a:solidFill>
            <a:round/>
            <a:headEnd/>
            <a:tailEnd/>
          </a:ln>
        </p:spPr>
        <p:txBody>
          <a:bodyPr anchor="ctr"/>
          <a:lstStyle/>
          <a:p>
            <a:endParaRPr lang="en-US" sz="1600">
              <a:solidFill>
                <a:schemeClr val="tx1"/>
              </a:solidFill>
            </a:endParaRPr>
          </a:p>
        </p:txBody>
      </p:sp>
      <p:sp>
        <p:nvSpPr>
          <p:cNvPr id="28" name="Oval 6"/>
          <p:cNvSpPr>
            <a:spLocks noChangeArrowheads="1"/>
          </p:cNvSpPr>
          <p:nvPr/>
        </p:nvSpPr>
        <p:spPr bwMode="auto">
          <a:xfrm>
            <a:off x="755576" y="2132856"/>
            <a:ext cx="3024336" cy="2160240"/>
          </a:xfrm>
          <a:prstGeom prst="ellipse">
            <a:avLst/>
          </a:prstGeom>
          <a:solidFill>
            <a:schemeClr val="bg1"/>
          </a:solidFill>
          <a:ln w="28575">
            <a:solidFill>
              <a:schemeClr val="accent2"/>
            </a:solidFill>
            <a:round/>
            <a:headEnd/>
            <a:tailEnd/>
          </a:ln>
        </p:spPr>
        <p:txBody>
          <a:bodyPr wrap="square" lIns="18000" tIns="10800" rIns="18000" bIns="10800" anchor="ctr" anchorCtr="1"/>
          <a:lstStyle/>
          <a:p>
            <a:pPr algn="ctr"/>
            <a:r>
              <a:rPr lang="da-DK" dirty="0" smtClean="0">
                <a:solidFill>
                  <a:schemeClr val="accent2"/>
                </a:solidFill>
              </a:rPr>
              <a:t>Med SAPA har vi ikke nær så meget fejlfordelt post, fordi vi nemt kan se, hvor borgeren har sager</a:t>
            </a:r>
          </a:p>
        </p:txBody>
      </p:sp>
      <p:pic>
        <p:nvPicPr>
          <p:cNvPr id="8" name="Picture 7" descr="Figur medarbejder COLOURBOX1732503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461" y="3835556"/>
            <a:ext cx="2135813" cy="3022444"/>
          </a:xfrm>
          <a:prstGeom prst="rect">
            <a:avLst/>
          </a:prstGeom>
        </p:spPr>
      </p:pic>
    </p:spTree>
    <p:extLst>
      <p:ext uri="{BB962C8B-B14F-4D97-AF65-F5344CB8AC3E}">
        <p14:creationId xmlns:p14="http://schemas.microsoft.com/office/powerpoint/2010/main" val="13342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525" y="1689578"/>
            <a:ext cx="5699659" cy="4615622"/>
          </a:xfrm>
        </p:spPr>
        <p:txBody>
          <a:bodyPr>
            <a:normAutofit/>
          </a:bodyPr>
          <a:lstStyle/>
          <a:p>
            <a:pPr>
              <a:lnSpc>
                <a:spcPct val="100000"/>
              </a:lnSpc>
            </a:pPr>
            <a:r>
              <a:rPr lang="da-DK" sz="1400" b="1" dirty="0" smtClean="0"/>
              <a:t>Udvælg slides</a:t>
            </a:r>
            <a:r>
              <a:rPr lang="da-DK" sz="1400" b="1" cap="none" dirty="0" smtClean="0">
                <a:solidFill>
                  <a:schemeClr val="tx1"/>
                </a:solidFill>
              </a:rPr>
              <a:t/>
            </a:r>
            <a:br>
              <a:rPr lang="da-DK" sz="1400" b="1" cap="none" dirty="0" smtClean="0">
                <a:solidFill>
                  <a:schemeClr val="tx1"/>
                </a:solidFill>
              </a:rPr>
            </a:br>
            <a:r>
              <a:rPr lang="da-DK" sz="1400" dirty="0" smtClean="0"/>
              <a:t>D</a:t>
            </a:r>
            <a:r>
              <a:rPr lang="da-DK" sz="1400" b="0" cap="none" dirty="0" smtClean="0">
                <a:solidFill>
                  <a:schemeClr val="tx1"/>
                </a:solidFill>
              </a:rPr>
              <a:t>u kan udvælge </a:t>
            </a:r>
            <a:r>
              <a:rPr lang="da-DK" sz="1400" b="0" cap="none" dirty="0">
                <a:solidFill>
                  <a:schemeClr val="tx1"/>
                </a:solidFill>
              </a:rPr>
              <a:t>netop de slides, </a:t>
            </a:r>
            <a:r>
              <a:rPr lang="da-DK" sz="1400" b="0" cap="none" dirty="0" smtClean="0">
                <a:solidFill>
                  <a:schemeClr val="tx1"/>
                </a:solidFill>
              </a:rPr>
              <a:t>der </a:t>
            </a:r>
            <a:r>
              <a:rPr lang="da-DK" sz="1400" b="0" cap="none" dirty="0">
                <a:solidFill>
                  <a:schemeClr val="tx1"/>
                </a:solidFill>
              </a:rPr>
              <a:t>giver mening </a:t>
            </a:r>
            <a:r>
              <a:rPr lang="da-DK" sz="1400" dirty="0" smtClean="0"/>
              <a:t>ift. din målgruppe og din kommune</a:t>
            </a:r>
            <a:r>
              <a:rPr lang="da-DK" sz="1400" b="0" cap="none" dirty="0" smtClean="0">
                <a:solidFill>
                  <a:schemeClr val="tx1"/>
                </a:solidFill>
              </a:rPr>
              <a:t>. </a:t>
            </a:r>
            <a:br>
              <a:rPr lang="da-DK" sz="1400" b="0" cap="none" dirty="0" smtClean="0">
                <a:solidFill>
                  <a:schemeClr val="tx1"/>
                </a:solidFill>
              </a:rPr>
            </a:br>
            <a:r>
              <a:rPr lang="da-DK" sz="1400" b="0" cap="none" dirty="0" smtClean="0">
                <a:solidFill>
                  <a:schemeClr val="tx1"/>
                </a:solidFill>
              </a:rPr>
              <a:t/>
            </a:r>
            <a:br>
              <a:rPr lang="da-DK" sz="1400" b="0" cap="none" dirty="0" smtClean="0">
                <a:solidFill>
                  <a:schemeClr val="tx1"/>
                </a:solidFill>
              </a:rPr>
            </a:br>
            <a:r>
              <a:rPr lang="da-DK" sz="1400" b="0" cap="none" dirty="0" smtClean="0">
                <a:solidFill>
                  <a:schemeClr val="tx1"/>
                </a:solidFill>
              </a:rPr>
              <a:t>Vær opmærksom på, at vi har publiceret 3 varianter af SAPA-grundfortælling, der er målrettet forskellige grupper</a:t>
            </a:r>
            <a:r>
              <a:rPr lang="da-DK" sz="1400" dirty="0"/>
              <a:t> </a:t>
            </a:r>
            <a:r>
              <a:rPr lang="da-DK" sz="1400" dirty="0" smtClean="0"/>
              <a:t>hhv.</a:t>
            </a:r>
            <a:r>
              <a:rPr lang="da-DK" sz="1400" b="0" cap="none" dirty="0" smtClean="0">
                <a:solidFill>
                  <a:schemeClr val="tx1"/>
                </a:solidFill>
              </a:rPr>
              <a:t> topledelse, fagchefer/mellemledere og medarbejdere.</a:t>
            </a:r>
            <a:r>
              <a:rPr lang="da-DK" sz="1400" dirty="0"/>
              <a:t/>
            </a:r>
            <a:br>
              <a:rPr lang="da-DK" sz="1400" dirty="0"/>
            </a:br>
            <a:r>
              <a:rPr lang="da-DK" sz="1400" dirty="0" smtClean="0"/>
              <a:t/>
            </a:r>
            <a:br>
              <a:rPr lang="da-DK" sz="1400" dirty="0" smtClean="0"/>
            </a:br>
            <a:r>
              <a:rPr lang="da-DK" sz="1400" b="1" dirty="0" smtClean="0"/>
              <a:t>Supplér slides</a:t>
            </a:r>
            <a:r>
              <a:rPr lang="da-DK" sz="1400" b="1" dirty="0"/>
              <a:t/>
            </a:r>
            <a:br>
              <a:rPr lang="da-DK" sz="1400" b="1" dirty="0"/>
            </a:br>
            <a:r>
              <a:rPr lang="da-DK" sz="1400" dirty="0" smtClean="0"/>
              <a:t>Suppler gerne præsentationen med ekstra slides relevante for din kommune. F.eks. lokal tidsplan eller lokale forventede gevinster med SAPA.</a:t>
            </a:r>
            <a:br>
              <a:rPr lang="da-DK" sz="1400" dirty="0" smtClean="0"/>
            </a:br>
            <a:r>
              <a:rPr lang="da-DK" sz="1400" dirty="0"/>
              <a:t/>
            </a:r>
            <a:br>
              <a:rPr lang="da-DK" sz="1400" dirty="0"/>
            </a:br>
            <a:r>
              <a:rPr lang="da-DK" sz="1400" b="1" dirty="0" smtClean="0"/>
              <a:t>Se speakers notes</a:t>
            </a:r>
            <a:br>
              <a:rPr lang="da-DK" sz="1400" b="1" dirty="0" smtClean="0"/>
            </a:br>
            <a:r>
              <a:rPr lang="da-DK" sz="1400" dirty="0" smtClean="0"/>
              <a:t>Uddybende kommentarer og baggrundsinformation til slides findes i speakers notes, hvor det er relevant. Orienter dig derfor i disse, før du holder præsentationen.</a:t>
            </a:r>
            <a:r>
              <a:rPr lang="da-DK" sz="1400" cap="none" dirty="0">
                <a:solidFill>
                  <a:schemeClr val="tx1"/>
                </a:solidFill>
              </a:rPr>
              <a:t/>
            </a:r>
            <a:br>
              <a:rPr lang="da-DK" sz="1400" cap="none" dirty="0">
                <a:solidFill>
                  <a:schemeClr val="tx1"/>
                </a:solidFill>
              </a:rPr>
            </a:br>
            <a:endParaRPr lang="da-DK" sz="1400" cap="none" dirty="0">
              <a:solidFill>
                <a:schemeClr val="tx1"/>
              </a:solidFill>
            </a:endParaRPr>
          </a:p>
        </p:txBody>
      </p:sp>
      <p:sp>
        <p:nvSpPr>
          <p:cNvPr id="5" name="Titel 1"/>
          <p:cNvSpPr txBox="1">
            <a:spLocks/>
          </p:cNvSpPr>
          <p:nvPr/>
        </p:nvSpPr>
        <p:spPr>
          <a:xfrm>
            <a:off x="467543" y="576000"/>
            <a:ext cx="8172455" cy="841638"/>
          </a:xfrm>
          <a:prstGeom prst="rect">
            <a:avLst/>
          </a:prstGeom>
          <a:noFill/>
          <a:ln>
            <a:noFill/>
          </a:ln>
        </p:spPr>
        <p:txBody>
          <a:bodyPr vert="horz" lIns="0" tIns="0" rIns="0" bIns="0" rtlCol="0" anchor="t" anchorCtr="0">
            <a:noAutofit/>
          </a:bodyPr>
          <a:lstStyle>
            <a:lvl1pPr algn="l" defTabSz="914400" rtl="0" eaLnBrk="1" latinLnBrk="0" hangingPunct="1">
              <a:lnSpc>
                <a:spcPts val="2700"/>
              </a:lnSpc>
              <a:spcBef>
                <a:spcPct val="0"/>
              </a:spcBef>
              <a:buNone/>
              <a:defRPr sz="3000" b="1" kern="1200" cap="all">
                <a:solidFill>
                  <a:srgbClr val="4298B5"/>
                </a:solidFill>
                <a:latin typeface="Trebuchet MS" panose="020B0603020202020204" pitchFamily="34" charset="0"/>
                <a:ea typeface="+mj-ea"/>
                <a:cs typeface="+mj-cs"/>
              </a:defRPr>
            </a:lvl1pPr>
          </a:lstStyle>
          <a:p>
            <a:r>
              <a:rPr lang="da-DK" sz="2500" b="0" cap="none" dirty="0">
                <a:solidFill>
                  <a:srgbClr val="000000"/>
                </a:solidFill>
              </a:rPr>
              <a:t>Før du bruger denne præsentation</a:t>
            </a:r>
          </a:p>
          <a:p>
            <a:endParaRPr lang="da-DK" sz="2500" cap="none" dirty="0">
              <a:solidFill>
                <a:srgbClr val="279989"/>
              </a:solidFill>
            </a:endParaRPr>
          </a:p>
        </p:txBody>
      </p:sp>
      <p:pic>
        <p:nvPicPr>
          <p:cNvPr id="6" name="Billede 5" descr="Stop-pind - workshops.png"/>
          <p:cNvPicPr>
            <a:picLocks noChangeAspect="1"/>
          </p:cNvPicPr>
          <p:nvPr/>
        </p:nvPicPr>
        <p:blipFill rotWithShape="1">
          <a:blip r:embed="rId3">
            <a:extLst>
              <a:ext uri="{28A0092B-C50C-407E-A947-70E740481C1C}">
                <a14:useLocalDpi xmlns:a14="http://schemas.microsoft.com/office/drawing/2010/main"/>
              </a:ext>
            </a:extLst>
          </a:blip>
          <a:srcRect r="11933" b="6227"/>
          <a:stretch/>
        </p:blipFill>
        <p:spPr>
          <a:xfrm>
            <a:off x="6443717" y="1052513"/>
            <a:ext cx="2739975" cy="4834781"/>
          </a:xfrm>
          <a:prstGeom prst="rect">
            <a:avLst/>
          </a:prstGeom>
        </p:spPr>
      </p:pic>
    </p:spTree>
    <p:extLst>
      <p:ext uri="{BB962C8B-B14F-4D97-AF65-F5344CB8AC3E}">
        <p14:creationId xmlns:p14="http://schemas.microsoft.com/office/powerpoint/2010/main" val="196197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Spørgsmål til debat/refleksion</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580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a:xfrm>
            <a:off x="5081781" y="0"/>
            <a:ext cx="4105275" cy="6858000"/>
          </a:xfrm>
        </p:spPr>
      </p:pic>
      <p:sp>
        <p:nvSpPr>
          <p:cNvPr id="5" name="Pladsholder til tekst 4"/>
          <p:cNvSpPr>
            <a:spLocks noGrp="1"/>
          </p:cNvSpPr>
          <p:nvPr>
            <p:ph type="body" sz="quarter" idx="15"/>
          </p:nvPr>
        </p:nvSpPr>
        <p:spPr/>
        <p:txBody>
          <a:bodyPr/>
          <a:lstStyle/>
          <a:p>
            <a:endParaRPr lang="da-DK"/>
          </a:p>
        </p:txBody>
      </p:sp>
      <p:sp>
        <p:nvSpPr>
          <p:cNvPr id="9" name="Titel 1"/>
          <p:cNvSpPr txBox="1">
            <a:spLocks/>
          </p:cNvSpPr>
          <p:nvPr/>
        </p:nvSpPr>
        <p:spPr>
          <a:xfrm>
            <a:off x="297024" y="513160"/>
            <a:ext cx="4787900" cy="841638"/>
          </a:xfrm>
          <a:prstGeom prst="rect">
            <a:avLst/>
          </a:prstGeom>
          <a:noFill/>
          <a:ln>
            <a:noFill/>
          </a:ln>
        </p:spPr>
        <p:txBody>
          <a:bodyPr vert="horz" lIns="0" tIns="0" rIns="0" bIns="0" rtlCol="0" anchor="t" anchorCtr="0">
            <a:normAutofit/>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r>
              <a:rPr lang="da-DK" dirty="0" smtClean="0"/>
              <a:t>Hvordan vil vi bruge SAPA?</a:t>
            </a:r>
            <a:endParaRPr lang="da-DK" dirty="0"/>
          </a:p>
        </p:txBody>
      </p:sp>
      <p:sp>
        <p:nvSpPr>
          <p:cNvPr id="10" name="Pladsholder til tekst 2"/>
          <p:cNvSpPr txBox="1">
            <a:spLocks/>
          </p:cNvSpPr>
          <p:nvPr/>
        </p:nvSpPr>
        <p:spPr>
          <a:xfrm>
            <a:off x="277059" y="1391547"/>
            <a:ext cx="4695899" cy="4613571"/>
          </a:xfrm>
          <a:prstGeom prst="rect">
            <a:avLst/>
          </a:prstGeom>
          <a:noFill/>
          <a:ln>
            <a:noFill/>
          </a:ln>
        </p:spPr>
        <p:txBody>
          <a:bodyPr vert="horz" lIns="0" tIns="0" rIns="0" bIns="0" rtlCol="0" anchor="t" anchorCtr="0">
            <a:noAutofit/>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da-DK" sz="2000" dirty="0" smtClean="0"/>
              <a:t>Hvad får vi ud af SAPA i vores afdeling?</a:t>
            </a:r>
          </a:p>
          <a:p>
            <a:endParaRPr lang="da-DK" sz="2000" dirty="0"/>
          </a:p>
          <a:p>
            <a:r>
              <a:rPr lang="da-DK" sz="2000" dirty="0" smtClean="0"/>
              <a:t>Hvordan kan SAPA understøtte helhedsorienteret sagsbehandling hos os?</a:t>
            </a:r>
          </a:p>
          <a:p>
            <a:endParaRPr lang="da-DK" sz="2000" dirty="0"/>
          </a:p>
          <a:p>
            <a:r>
              <a:rPr lang="da-DK" sz="2000" dirty="0" smtClean="0"/>
              <a:t>Hvilke arbejdsgange skal vi ændre?</a:t>
            </a:r>
          </a:p>
          <a:p>
            <a:endParaRPr lang="da-DK" sz="2000" dirty="0"/>
          </a:p>
          <a:p>
            <a:r>
              <a:rPr lang="da-DK" sz="2000" dirty="0" smtClean="0"/>
              <a:t>Hvad skal vi begynde at gøre?</a:t>
            </a:r>
          </a:p>
          <a:p>
            <a:endParaRPr lang="da-DK" sz="2000" dirty="0"/>
          </a:p>
          <a:p>
            <a:r>
              <a:rPr lang="da-DK" sz="2000" dirty="0" smtClean="0"/>
              <a:t>Hvad skal vi holde op med at gøre?</a:t>
            </a:r>
          </a:p>
          <a:p>
            <a:endParaRPr lang="da-DK" sz="2000" dirty="0"/>
          </a:p>
          <a:p>
            <a:r>
              <a:rPr lang="da-DK" sz="2000" dirty="0" smtClean="0"/>
              <a:t>Hvordan sikrer vi, at andre afdelinger får adgang til vores viden/data via SAPA?</a:t>
            </a:r>
          </a:p>
          <a:p>
            <a:endParaRPr lang="da-DK" sz="2000" dirty="0"/>
          </a:p>
          <a:p>
            <a:r>
              <a:rPr lang="da-DK" sz="2000" dirty="0" smtClean="0"/>
              <a:t>Medfører SAPA ændringer i roller/ansvar?</a:t>
            </a:r>
          </a:p>
          <a:p>
            <a:endParaRPr lang="da-DK" sz="2000" dirty="0"/>
          </a:p>
        </p:txBody>
      </p:sp>
    </p:spTree>
    <p:extLst>
      <p:ext uri="{BB962C8B-B14F-4D97-AF65-F5344CB8AC3E}">
        <p14:creationId xmlns:p14="http://schemas.microsoft.com/office/powerpoint/2010/main" val="2162936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3"/>
          </p:nvPr>
        </p:nvPicPr>
        <p:blipFill>
          <a:blip r:embed="rId3">
            <a:alphaModFix amt="67000"/>
            <a:extLst>
              <a:ext uri="{28A0092B-C50C-407E-A947-70E740481C1C}">
                <a14:useLocalDpi xmlns:a14="http://schemas.microsoft.com/office/drawing/2010/main" val="0"/>
              </a:ext>
            </a:extLst>
          </a:blip>
          <a:srcRect/>
          <a:stretch>
            <a:fillRect/>
          </a:stretch>
        </p:blipFill>
        <p:spPr/>
      </p:pic>
      <p:sp>
        <p:nvSpPr>
          <p:cNvPr id="3" name="Pladsholder til tekst 2"/>
          <p:cNvSpPr>
            <a:spLocks noGrp="1"/>
          </p:cNvSpPr>
          <p:nvPr>
            <p:ph type="body" sz="quarter" idx="14"/>
          </p:nvPr>
        </p:nvSpPr>
        <p:spPr/>
        <p:txBody>
          <a:bodyPr/>
          <a:lstStyle/>
          <a:p>
            <a:endParaRPr lang="da-DK"/>
          </a:p>
        </p:txBody>
      </p:sp>
      <p:sp>
        <p:nvSpPr>
          <p:cNvPr id="9" name="Pladsholder til indhold 2"/>
          <p:cNvSpPr txBox="1">
            <a:spLocks/>
          </p:cNvSpPr>
          <p:nvPr/>
        </p:nvSpPr>
        <p:spPr>
          <a:xfrm>
            <a:off x="467999" y="390628"/>
            <a:ext cx="8171999" cy="5256000"/>
          </a:xfrm>
          <a:prstGeom prst="rect">
            <a:avLst/>
          </a:prstGeom>
          <a:solidFill>
            <a:schemeClr val="bg1">
              <a:alpha val="70000"/>
            </a:schemeClr>
          </a:solidFill>
        </p:spPr>
        <p:txBody>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da-DK" sz="2800" b="1" dirty="0" smtClean="0"/>
          </a:p>
          <a:p>
            <a:r>
              <a:rPr lang="da-DK" sz="2800" b="1" dirty="0" smtClean="0"/>
              <a:t>Indhold</a:t>
            </a:r>
            <a:endParaRPr lang="da-DK" b="1" dirty="0" smtClean="0"/>
          </a:p>
          <a:p>
            <a:endParaRPr lang="da-DK" dirty="0" smtClean="0"/>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Hvad er SAPA?</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Gevinsterne ved SAPA</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SAPA i forskellige fagområder</a:t>
            </a:r>
          </a:p>
          <a:p>
            <a:endParaRPr lang="da-DK" sz="2400" dirty="0" smtClean="0"/>
          </a:p>
          <a:p>
            <a:pPr marL="342900" indent="-342900">
              <a:buFont typeface="Arial" panose="020B0604020202020204" pitchFamily="34" charset="0"/>
              <a:buChar char="•"/>
            </a:pPr>
            <a:r>
              <a:rPr lang="da-DK" sz="2400" dirty="0" smtClean="0"/>
              <a:t>Spørgsmål til debat/refleksion</a:t>
            </a:r>
          </a:p>
          <a:p>
            <a:endParaRPr lang="da-DK" dirty="0"/>
          </a:p>
        </p:txBody>
      </p:sp>
    </p:spTree>
    <p:extLst>
      <p:ext uri="{BB962C8B-B14F-4D97-AF65-F5344CB8AC3E}">
        <p14:creationId xmlns:p14="http://schemas.microsoft.com/office/powerpoint/2010/main" val="377824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a:t>
            </a:r>
            <a:r>
              <a:rPr lang="da-DK" dirty="0" err="1" smtClean="0"/>
              <a:t>sapa</a:t>
            </a:r>
            <a:r>
              <a:rPr lang="da-DK" dirty="0" smtClean="0"/>
              <a:t>?</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3279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975232" y="1196752"/>
            <a:ext cx="722297" cy="1569216"/>
          </a:xfrm>
          <a:prstGeom prst="rect">
            <a:avLst/>
          </a:prstGeom>
          <a:noFill/>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3" name="Rektangel 2"/>
          <p:cNvSpPr/>
          <p:nvPr/>
        </p:nvSpPr>
        <p:spPr>
          <a:xfrm>
            <a:off x="5975232" y="2636912"/>
            <a:ext cx="722297" cy="1569216"/>
          </a:xfrm>
          <a:prstGeom prst="rect">
            <a:avLst/>
          </a:prstGeom>
          <a:noFill/>
          <a:effectLst/>
          <a:scene3d>
            <a:camera prst="orthographicFront"/>
            <a:lightRig rig="threePt" dir="t"/>
          </a:scene3d>
          <a:sp3d>
            <a:contourClr>
              <a:schemeClr val="bg1"/>
            </a:contourClr>
          </a:sp3d>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4" name="Rektangel 3"/>
          <p:cNvSpPr/>
          <p:nvPr/>
        </p:nvSpPr>
        <p:spPr>
          <a:xfrm>
            <a:off x="5975232" y="4235604"/>
            <a:ext cx="722297" cy="1569216"/>
          </a:xfrm>
          <a:prstGeom prst="rect">
            <a:avLst/>
          </a:prstGeom>
          <a:noFill/>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5" name="Rektangel 4"/>
          <p:cNvSpPr/>
          <p:nvPr/>
        </p:nvSpPr>
        <p:spPr>
          <a:xfrm>
            <a:off x="755576" y="1412776"/>
            <a:ext cx="3168352" cy="4331532"/>
          </a:xfrm>
          <a:prstGeom prst="rect">
            <a:avLst/>
          </a:prstGeom>
          <a:ln/>
        </p:spPr>
        <p:style>
          <a:lnRef idx="2">
            <a:schemeClr val="dk1"/>
          </a:lnRef>
          <a:fillRef idx="1">
            <a:schemeClr val="lt1"/>
          </a:fillRef>
          <a:effectRef idx="0">
            <a:schemeClr val="dk1"/>
          </a:effectRef>
          <a:fontRef idx="minor">
            <a:schemeClr val="dk1"/>
          </a:fontRef>
        </p:style>
        <p:txBody>
          <a:bodyPr lIns="90956" tIns="45500" rIns="90956" bIns="45500" rtlCol="0" anchor="b"/>
          <a:lstStyle/>
          <a:p>
            <a:pPr algn="ctr" defTabSz="909566"/>
            <a:endParaRPr lang="da-DK" b="1" dirty="0">
              <a:solidFill>
                <a:schemeClr val="tx1"/>
              </a:solidFill>
              <a:latin typeface="Trebuchet MS" panose="020B0603020202020204" pitchFamily="34" charset="0"/>
            </a:endParaRPr>
          </a:p>
        </p:txBody>
      </p:sp>
      <p:sp>
        <p:nvSpPr>
          <p:cNvPr id="7" name="Rektangel 6"/>
          <p:cNvSpPr/>
          <p:nvPr/>
        </p:nvSpPr>
        <p:spPr>
          <a:xfrm>
            <a:off x="1115616" y="1628800"/>
            <a:ext cx="2376264"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Person- og </a:t>
            </a:r>
            <a:r>
              <a:rPr lang="da-DK" b="1" dirty="0" err="1" smtClean="0">
                <a:solidFill>
                  <a:prstClr val="white"/>
                </a:solidFill>
                <a:latin typeface="Trebuchet MS" panose="020B0603020202020204" pitchFamily="34" charset="0"/>
              </a:rPr>
              <a:t>sagsoverblik</a:t>
            </a:r>
            <a:endParaRPr lang="da-DK" b="1" dirty="0">
              <a:solidFill>
                <a:prstClr val="white"/>
              </a:solidFill>
              <a:latin typeface="Trebuchet MS" panose="020B0603020202020204" pitchFamily="34" charset="0"/>
            </a:endParaRPr>
          </a:p>
        </p:txBody>
      </p:sp>
      <p:sp>
        <p:nvSpPr>
          <p:cNvPr id="8" name="Rektangel 7"/>
          <p:cNvSpPr/>
          <p:nvPr/>
        </p:nvSpPr>
        <p:spPr>
          <a:xfrm>
            <a:off x="1115616" y="2852936"/>
            <a:ext cx="2376264" cy="1224136"/>
          </a:xfrm>
          <a:prstGeom prst="rect">
            <a:avLst/>
          </a:prstGeom>
          <a:gradFill flip="none" rotWithShape="1">
            <a:gsLst>
              <a:gs pos="0">
                <a:srgbClr val="8DC73F"/>
              </a:gs>
              <a:gs pos="80000">
                <a:schemeClr val="accent3">
                  <a:shade val="93000"/>
                  <a:satMod val="130000"/>
                </a:schemeClr>
              </a:gs>
              <a:gs pos="100000">
                <a:schemeClr val="accent3">
                  <a:shade val="94000"/>
                  <a:satMod val="135000"/>
                </a:schemeClr>
              </a:gs>
            </a:gsLst>
            <a:lin ang="16200000" scaled="0"/>
            <a:tileRect/>
          </a:gradFill>
          <a:ln>
            <a:solidFill>
              <a:srgbClr val="8DC73F"/>
            </a:solidFill>
          </a:ln>
        </p:spPr>
        <p:style>
          <a:lnRef idx="1">
            <a:schemeClr val="accent3"/>
          </a:lnRef>
          <a:fillRef idx="3">
            <a:schemeClr val="accent3"/>
          </a:fillRef>
          <a:effectRef idx="2">
            <a:schemeClr val="accent3"/>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Sagsbehandling </a:t>
            </a:r>
          </a:p>
          <a:p>
            <a:pPr algn="ctr" defTabSz="909566"/>
            <a:r>
              <a:rPr lang="da-DK" b="1" dirty="0" smtClean="0">
                <a:solidFill>
                  <a:prstClr val="white"/>
                </a:solidFill>
                <a:latin typeface="Trebuchet MS" panose="020B0603020202020204" pitchFamily="34" charset="0"/>
              </a:rPr>
              <a:t>og </a:t>
            </a:r>
            <a:r>
              <a:rPr lang="da-DK" b="1" dirty="0" err="1" smtClean="0">
                <a:solidFill>
                  <a:prstClr val="white"/>
                </a:solidFill>
                <a:latin typeface="Trebuchet MS" panose="020B0603020202020204" pitchFamily="34" charset="0"/>
              </a:rPr>
              <a:t>sagsstyring</a:t>
            </a:r>
            <a:endParaRPr lang="da-DK" b="1" dirty="0">
              <a:solidFill>
                <a:prstClr val="white"/>
              </a:solidFill>
              <a:latin typeface="Trebuchet MS" panose="020B0603020202020204" pitchFamily="34" charset="0"/>
            </a:endParaRPr>
          </a:p>
        </p:txBody>
      </p:sp>
      <p:sp>
        <p:nvSpPr>
          <p:cNvPr id="9" name="Rektangel 8"/>
          <p:cNvSpPr/>
          <p:nvPr/>
        </p:nvSpPr>
        <p:spPr>
          <a:xfrm>
            <a:off x="1115616" y="4077072"/>
            <a:ext cx="2376264" cy="1224136"/>
          </a:xfrm>
          <a:prstGeom prst="rect">
            <a:avLst/>
          </a:prstGeom>
          <a:gradFill flip="none" rotWithShape="1">
            <a:gsLst>
              <a:gs pos="0">
                <a:srgbClr val="E5A024"/>
              </a:gs>
              <a:gs pos="80000">
                <a:schemeClr val="accent6">
                  <a:shade val="93000"/>
                  <a:satMod val="130000"/>
                </a:schemeClr>
              </a:gs>
              <a:gs pos="100000">
                <a:schemeClr val="accent6">
                  <a:shade val="94000"/>
                  <a:satMod val="135000"/>
                </a:schemeClr>
              </a:gs>
            </a:gsLst>
            <a:lin ang="16200000" scaled="0"/>
            <a:tileRect/>
          </a:gradFill>
          <a:ln>
            <a:solidFill>
              <a:srgbClr val="E5A024"/>
            </a:solidFill>
          </a:ln>
        </p:spPr>
        <p:style>
          <a:lnRef idx="1">
            <a:schemeClr val="accent6"/>
          </a:lnRef>
          <a:fillRef idx="3">
            <a:schemeClr val="accent6"/>
          </a:fillRef>
          <a:effectRef idx="2">
            <a:schemeClr val="accent6"/>
          </a:effectRef>
          <a:fontRef idx="minor">
            <a:schemeClr val="lt1"/>
          </a:fontRef>
        </p:style>
        <p:txBody>
          <a:bodyPr lIns="90956" tIns="45500" rIns="90956" bIns="45500" rtlCol="0" anchor="ctr"/>
          <a:lstStyle/>
          <a:p>
            <a:pPr algn="ctr" defTabSz="909566"/>
            <a:r>
              <a:rPr lang="da-DK" b="1" dirty="0" smtClean="0">
                <a:solidFill>
                  <a:prstClr val="black"/>
                </a:solidFill>
                <a:latin typeface="Trebuchet MS" panose="020B0603020202020204" pitchFamily="34" charset="0"/>
              </a:rPr>
              <a:t>Infrastruktur</a:t>
            </a:r>
          </a:p>
        </p:txBody>
      </p:sp>
      <p:cxnSp>
        <p:nvCxnSpPr>
          <p:cNvPr id="11" name="Lige pilforbindelse 10"/>
          <p:cNvCxnSpPr>
            <a:stCxn id="9" idx="3"/>
            <a:endCxn id="10" idx="1"/>
          </p:cNvCxnSpPr>
          <p:nvPr/>
        </p:nvCxnSpPr>
        <p:spPr>
          <a:xfrm>
            <a:off x="3491880" y="4689140"/>
            <a:ext cx="2088232" cy="288032"/>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a:stCxn id="7" idx="3"/>
          </p:cNvCxnSpPr>
          <p:nvPr/>
        </p:nvCxnSpPr>
        <p:spPr>
          <a:xfrm flipV="1">
            <a:off x="3491880" y="1952836"/>
            <a:ext cx="2088232" cy="288032"/>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a:stCxn id="8" idx="3"/>
          </p:cNvCxnSpPr>
          <p:nvPr/>
        </p:nvCxnSpPr>
        <p:spPr>
          <a:xfrm>
            <a:off x="3491880" y="3465004"/>
            <a:ext cx="2088232" cy="0"/>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ektangel 9"/>
          <p:cNvSpPr/>
          <p:nvPr/>
        </p:nvSpPr>
        <p:spPr>
          <a:xfrm>
            <a:off x="5580112" y="4365104"/>
            <a:ext cx="2376264" cy="1224136"/>
          </a:xfrm>
          <a:prstGeom prst="rect">
            <a:avLst/>
          </a:prstGeom>
          <a:gradFill flip="none" rotWithShape="1">
            <a:gsLst>
              <a:gs pos="0">
                <a:srgbClr val="E5A024"/>
              </a:gs>
              <a:gs pos="80000">
                <a:schemeClr val="accent6">
                  <a:shade val="93000"/>
                  <a:satMod val="130000"/>
                </a:schemeClr>
              </a:gs>
              <a:gs pos="100000">
                <a:schemeClr val="accent6">
                  <a:shade val="94000"/>
                  <a:satMod val="135000"/>
                </a:schemeClr>
              </a:gs>
            </a:gsLst>
            <a:lin ang="16200000" scaled="0"/>
            <a:tileRect/>
          </a:gradFill>
          <a:ln>
            <a:solidFill>
              <a:srgbClr val="E5A024"/>
            </a:solidFill>
          </a:ln>
        </p:spPr>
        <p:style>
          <a:lnRef idx="1">
            <a:schemeClr val="accent6"/>
          </a:lnRef>
          <a:fillRef idx="3">
            <a:schemeClr val="accent6"/>
          </a:fillRef>
          <a:effectRef idx="2">
            <a:schemeClr val="accent6"/>
          </a:effectRef>
          <a:fontRef idx="minor">
            <a:schemeClr val="lt1"/>
          </a:fontRef>
        </p:style>
        <p:txBody>
          <a:bodyPr lIns="90956" tIns="45500" rIns="90956" bIns="45500" rtlCol="0" anchor="ctr"/>
          <a:lstStyle/>
          <a:p>
            <a:pPr algn="ctr" defTabSz="909566"/>
            <a:r>
              <a:rPr lang="da-DK" b="1" dirty="0" smtClean="0">
                <a:solidFill>
                  <a:schemeClr val="tx1"/>
                </a:solidFill>
                <a:latin typeface="Trebuchet MS" panose="020B0603020202020204" pitchFamily="34" charset="0"/>
              </a:rPr>
              <a:t>Fælleskommunale</a:t>
            </a:r>
          </a:p>
          <a:p>
            <a:pPr algn="ctr" defTabSz="909566"/>
            <a:r>
              <a:rPr lang="da-DK" b="1" dirty="0" smtClean="0">
                <a:solidFill>
                  <a:schemeClr val="tx1"/>
                </a:solidFill>
                <a:latin typeface="Trebuchet MS" panose="020B0603020202020204" pitchFamily="34" charset="0"/>
              </a:rPr>
              <a:t>Støttesystemer</a:t>
            </a:r>
          </a:p>
          <a:p>
            <a:pPr algn="ctr" defTabSz="909566"/>
            <a:r>
              <a:rPr lang="da-DK" b="1" dirty="0" smtClean="0">
                <a:solidFill>
                  <a:schemeClr val="tx1"/>
                </a:solidFill>
                <a:latin typeface="Trebuchet MS" panose="020B0603020202020204" pitchFamily="34" charset="0"/>
              </a:rPr>
              <a:t>&amp; Serviceplatform</a:t>
            </a:r>
            <a:endParaRPr lang="da-DK" b="1" dirty="0">
              <a:solidFill>
                <a:schemeClr val="tx1"/>
              </a:solidFill>
              <a:latin typeface="Trebuchet MS" panose="020B0603020202020204" pitchFamily="34" charset="0"/>
            </a:endParaRPr>
          </a:p>
        </p:txBody>
      </p:sp>
      <p:sp>
        <p:nvSpPr>
          <p:cNvPr id="14" name="Rektangel 13"/>
          <p:cNvSpPr/>
          <p:nvPr/>
        </p:nvSpPr>
        <p:spPr>
          <a:xfrm>
            <a:off x="7074571" y="1343266"/>
            <a:ext cx="860362"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schemeClr val="bg1"/>
                </a:solidFill>
                <a:latin typeface="Trebuchet MS" panose="020B0603020202020204" pitchFamily="34" charset="0"/>
              </a:rPr>
              <a:t>SAPA</a:t>
            </a:r>
          </a:p>
          <a:p>
            <a:pPr algn="ctr" defTabSz="909566"/>
            <a:r>
              <a:rPr lang="da-DK" b="1" dirty="0" smtClean="0">
                <a:solidFill>
                  <a:schemeClr val="bg1"/>
                </a:solidFill>
                <a:latin typeface="Trebuchet MS" panose="020B0603020202020204" pitchFamily="34" charset="0"/>
              </a:rPr>
              <a:t>Advis</a:t>
            </a:r>
            <a:endParaRPr lang="da-DK" b="1" dirty="0">
              <a:solidFill>
                <a:schemeClr val="bg1"/>
              </a:solidFill>
              <a:latin typeface="Trebuchet MS" panose="020B0603020202020204" pitchFamily="34" charset="0"/>
            </a:endParaRPr>
          </a:p>
        </p:txBody>
      </p:sp>
      <p:sp>
        <p:nvSpPr>
          <p:cNvPr id="15" name="Rektangel 14"/>
          <p:cNvSpPr/>
          <p:nvPr/>
        </p:nvSpPr>
        <p:spPr>
          <a:xfrm>
            <a:off x="5580112" y="1340768"/>
            <a:ext cx="1470393"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SAPA </a:t>
            </a:r>
          </a:p>
          <a:p>
            <a:pPr algn="ctr" defTabSz="909566"/>
            <a:r>
              <a:rPr lang="da-DK" b="1" dirty="0" smtClean="0">
                <a:solidFill>
                  <a:prstClr val="white"/>
                </a:solidFill>
                <a:latin typeface="Trebuchet MS" panose="020B0603020202020204" pitchFamily="34" charset="0"/>
              </a:rPr>
              <a:t>Overblik</a:t>
            </a:r>
            <a:endParaRPr lang="da-DK" b="1" dirty="0">
              <a:solidFill>
                <a:prstClr val="white"/>
              </a:solidFill>
              <a:latin typeface="Trebuchet MS" panose="020B0603020202020204" pitchFamily="34" charset="0"/>
            </a:endParaRPr>
          </a:p>
        </p:txBody>
      </p:sp>
      <p:sp>
        <p:nvSpPr>
          <p:cNvPr id="16" name="Rektangel 15"/>
          <p:cNvSpPr/>
          <p:nvPr/>
        </p:nvSpPr>
        <p:spPr>
          <a:xfrm>
            <a:off x="5580112" y="2852936"/>
            <a:ext cx="2376264" cy="1224136"/>
          </a:xfrm>
          <a:prstGeom prst="rect">
            <a:avLst/>
          </a:prstGeom>
          <a:gradFill flip="none" rotWithShape="1">
            <a:gsLst>
              <a:gs pos="0">
                <a:srgbClr val="8DC73F"/>
              </a:gs>
              <a:gs pos="80000">
                <a:schemeClr val="accent3">
                  <a:shade val="93000"/>
                  <a:satMod val="130000"/>
                </a:schemeClr>
              </a:gs>
              <a:gs pos="100000">
                <a:schemeClr val="accent3">
                  <a:shade val="94000"/>
                  <a:satMod val="135000"/>
                </a:schemeClr>
              </a:gs>
            </a:gsLst>
            <a:lin ang="16200000" scaled="0"/>
            <a:tileRect/>
          </a:gradFill>
          <a:ln>
            <a:solidFill>
              <a:srgbClr val="8DC73F"/>
            </a:solidFill>
          </a:ln>
        </p:spPr>
        <p:style>
          <a:lnRef idx="1">
            <a:schemeClr val="accent3"/>
          </a:lnRef>
          <a:fillRef idx="3">
            <a:schemeClr val="accent3"/>
          </a:fillRef>
          <a:effectRef idx="2">
            <a:schemeClr val="accent3"/>
          </a:effectRef>
          <a:fontRef idx="minor">
            <a:schemeClr val="lt1"/>
          </a:fontRef>
        </p:style>
        <p:txBody>
          <a:bodyPr lIns="90956" tIns="45500" rIns="90956" bIns="45500" rtlCol="0" anchor="ctr"/>
          <a:lstStyle/>
          <a:p>
            <a:pPr algn="ctr" defTabSz="909566"/>
            <a:r>
              <a:rPr lang="da-DK" b="1" dirty="0" smtClean="0">
                <a:solidFill>
                  <a:schemeClr val="bg1"/>
                </a:solidFill>
                <a:latin typeface="Trebuchet MS" panose="020B0603020202020204" pitchFamily="34" charset="0"/>
              </a:rPr>
              <a:t>Sagsbærende løsninger</a:t>
            </a:r>
          </a:p>
          <a:p>
            <a:pPr algn="ctr" defTabSz="909566"/>
            <a:r>
              <a:rPr lang="da-DK" sz="1600" b="1" dirty="0" smtClean="0">
                <a:solidFill>
                  <a:schemeClr val="bg1"/>
                </a:solidFill>
                <a:latin typeface="Trebuchet MS" panose="020B0603020202020204" pitchFamily="34" charset="0"/>
              </a:rPr>
              <a:t>(</a:t>
            </a:r>
            <a:r>
              <a:rPr lang="da-DK" sz="1600" b="1" dirty="0" err="1" smtClean="0">
                <a:solidFill>
                  <a:schemeClr val="bg1"/>
                </a:solidFill>
                <a:latin typeface="Trebuchet MS" panose="020B0603020202020204" pitchFamily="34" charset="0"/>
              </a:rPr>
              <a:t>Fagsyst</a:t>
            </a:r>
            <a:r>
              <a:rPr lang="da-DK" sz="1600" b="1" dirty="0" smtClean="0">
                <a:solidFill>
                  <a:schemeClr val="bg1"/>
                </a:solidFill>
                <a:latin typeface="Trebuchet MS" panose="020B0603020202020204" pitchFamily="34" charset="0"/>
              </a:rPr>
              <a:t>. &amp; ESDH</a:t>
            </a:r>
            <a:r>
              <a:rPr lang="da-DK" b="1" dirty="0" smtClean="0">
                <a:solidFill>
                  <a:schemeClr val="bg1"/>
                </a:solidFill>
                <a:latin typeface="Trebuchet MS" panose="020B0603020202020204" pitchFamily="34" charset="0"/>
              </a:rPr>
              <a:t>)</a:t>
            </a:r>
            <a:endParaRPr lang="da-DK" b="1" dirty="0">
              <a:solidFill>
                <a:schemeClr val="bg1"/>
              </a:solidFill>
              <a:latin typeface="Trebuchet MS" panose="020B0603020202020204" pitchFamily="34" charset="0"/>
            </a:endParaRPr>
          </a:p>
        </p:txBody>
      </p:sp>
      <p:sp>
        <p:nvSpPr>
          <p:cNvPr id="19" name="Tekstfelt 16"/>
          <p:cNvSpPr txBox="1"/>
          <p:nvPr/>
        </p:nvSpPr>
        <p:spPr>
          <a:xfrm>
            <a:off x="1619105" y="568358"/>
            <a:ext cx="136928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a-DK" sz="2400" b="1" dirty="0" smtClean="0">
                <a:solidFill>
                  <a:schemeClr val="tx1"/>
                </a:solidFill>
                <a:latin typeface="Trebuchet MS" panose="020B0603020202020204" pitchFamily="34" charset="0"/>
              </a:rPr>
              <a:t>KMD Sag</a:t>
            </a:r>
            <a:endParaRPr lang="da-DK" sz="2400" b="1" dirty="0">
              <a:solidFill>
                <a:schemeClr val="tx1"/>
              </a:solidFill>
              <a:latin typeface="Trebuchet MS" panose="020B0603020202020204" pitchFamily="34" charset="0"/>
            </a:endParaRPr>
          </a:p>
        </p:txBody>
      </p:sp>
      <p:sp>
        <p:nvSpPr>
          <p:cNvPr id="20" name="Tekstfelt 17"/>
          <p:cNvSpPr txBox="1"/>
          <p:nvPr/>
        </p:nvSpPr>
        <p:spPr>
          <a:xfrm>
            <a:off x="5612325" y="573936"/>
            <a:ext cx="236757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a-DK" sz="2400" b="1" dirty="0" smtClean="0">
                <a:solidFill>
                  <a:schemeClr val="tx1"/>
                </a:solidFill>
                <a:latin typeface="Trebuchet MS" panose="020B0603020202020204" pitchFamily="34" charset="0"/>
              </a:rPr>
              <a:t>SAPA-projektet</a:t>
            </a:r>
            <a:endParaRPr lang="da-DK" sz="2400" b="1" dirty="0">
              <a:solidFill>
                <a:schemeClr val="tx1"/>
              </a:solidFill>
              <a:latin typeface="Trebuchet MS" panose="020B0603020202020204" pitchFamily="34" charset="0"/>
            </a:endParaRPr>
          </a:p>
        </p:txBody>
      </p:sp>
      <p:sp>
        <p:nvSpPr>
          <p:cNvPr id="21" name="Rectangle 20"/>
          <p:cNvSpPr/>
          <p:nvPr/>
        </p:nvSpPr>
        <p:spPr>
          <a:xfrm>
            <a:off x="515834" y="967367"/>
            <a:ext cx="3837521" cy="369332"/>
          </a:xfrm>
          <a:prstGeom prst="rect">
            <a:avLst/>
          </a:prstGeom>
        </p:spPr>
        <p:txBody>
          <a:bodyPr wrap="none">
            <a:spAutoFit/>
          </a:bodyPr>
          <a:lstStyle/>
          <a:p>
            <a:pPr algn="ctr" defTabSz="909566"/>
            <a:r>
              <a:rPr lang="da-DK" b="1" dirty="0">
                <a:latin typeface="Trebuchet MS" panose="020B0603020202020204" pitchFamily="34" charset="0"/>
              </a:rPr>
              <a:t>(KMD Sag Basis &amp; Journal, ej EDH)</a:t>
            </a:r>
          </a:p>
        </p:txBody>
      </p:sp>
      <p:sp>
        <p:nvSpPr>
          <p:cNvPr id="6" name="Oval 5"/>
          <p:cNvSpPr/>
          <p:nvPr/>
        </p:nvSpPr>
        <p:spPr>
          <a:xfrm>
            <a:off x="5128675" y="1093100"/>
            <a:ext cx="3408406" cy="1768251"/>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latin typeface="Trebuchet MS" panose="020B0603020202020204" pitchFamily="34" charset="0"/>
            </a:endParaRPr>
          </a:p>
        </p:txBody>
      </p:sp>
      <p:sp>
        <p:nvSpPr>
          <p:cNvPr id="17" name="TextBox 16"/>
          <p:cNvSpPr txBox="1"/>
          <p:nvPr/>
        </p:nvSpPr>
        <p:spPr>
          <a:xfrm>
            <a:off x="5900392" y="1302076"/>
            <a:ext cx="210613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solidFill>
                  <a:srgbClr val="FF0000"/>
                </a:solidFill>
                <a:latin typeface="Trebuchet MS" panose="020B0603020202020204" pitchFamily="34" charset="0"/>
              </a:rPr>
              <a:t>SAPA-</a:t>
            </a:r>
            <a:r>
              <a:rPr lang="en-US" b="1" dirty="0" err="1" smtClean="0">
                <a:solidFill>
                  <a:srgbClr val="FF0000"/>
                </a:solidFill>
                <a:latin typeface="Trebuchet MS" panose="020B0603020202020204" pitchFamily="34" charset="0"/>
              </a:rPr>
              <a:t>løsningen</a:t>
            </a:r>
            <a:endParaRPr lang="en-US" b="1" dirty="0">
              <a:solidFill>
                <a:srgbClr val="FF0000"/>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1300708646"/>
      </p:ext>
    </p:extLst>
  </p:cSld>
  <p:clrMapOvr>
    <a:masterClrMapping/>
  </p:clrMapOvr>
  <mc:AlternateContent xmlns:mc="http://schemas.openxmlformats.org/markup-compatibility/2006" xmlns:p14="http://schemas.microsoft.com/office/powerpoint/2010/main">
    <mc:Choice Requires="p14">
      <p:transition spd="slow" p14:dur="2000" advTm="41482"/>
    </mc:Choice>
    <mc:Fallback xmlns="">
      <p:transition spd="slow" advTm="41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1124744"/>
            <a:ext cx="8064896" cy="4824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3" name="Billede 2"/>
          <p:cNvPicPr/>
          <p:nvPr/>
        </p:nvPicPr>
        <p:blipFill rotWithShape="1">
          <a:blip r:embed="rId4"/>
          <a:srcRect l="1511" t="8507" r="2107" b="4951"/>
          <a:stretch/>
        </p:blipFill>
        <p:spPr bwMode="auto">
          <a:xfrm>
            <a:off x="1235416" y="1196752"/>
            <a:ext cx="6929529" cy="4679356"/>
          </a:xfrm>
          <a:prstGeom prst="rect">
            <a:avLst/>
          </a:prstGeom>
          <a:noFill/>
        </p:spPr>
      </p:pic>
      <p:sp>
        <p:nvSpPr>
          <p:cNvPr id="4" name="Titel 1"/>
          <p:cNvSpPr txBox="1">
            <a:spLocks/>
          </p:cNvSpPr>
          <p:nvPr/>
        </p:nvSpPr>
        <p:spPr>
          <a:xfrm>
            <a:off x="452438" y="486276"/>
            <a:ext cx="8229600" cy="720000"/>
          </a:xfrm>
          <a:prstGeom prst="rect">
            <a:avLst/>
          </a:prstGeom>
        </p:spPr>
        <p:txBody>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r>
              <a:rPr lang="da-DK" dirty="0" smtClean="0"/>
              <a:t>SAPA-projektet</a:t>
            </a:r>
            <a:endParaRPr lang="da-DK" dirty="0"/>
          </a:p>
        </p:txBody>
      </p:sp>
      <p:grpSp>
        <p:nvGrpSpPr>
          <p:cNvPr id="5" name="Gruppe 4"/>
          <p:cNvGrpSpPr/>
          <p:nvPr/>
        </p:nvGrpSpPr>
        <p:grpSpPr>
          <a:xfrm>
            <a:off x="827584" y="1902539"/>
            <a:ext cx="2080502" cy="3752364"/>
            <a:chOff x="827584" y="1902539"/>
            <a:chExt cx="2080502" cy="3752364"/>
          </a:xfrm>
        </p:grpSpPr>
        <p:grpSp>
          <p:nvGrpSpPr>
            <p:cNvPr id="6" name="Group 27"/>
            <p:cNvGrpSpPr/>
            <p:nvPr/>
          </p:nvGrpSpPr>
          <p:grpSpPr>
            <a:xfrm>
              <a:off x="899592" y="5301208"/>
              <a:ext cx="384175" cy="353695"/>
              <a:chOff x="0" y="0"/>
              <a:chExt cx="1325224" cy="1219895"/>
            </a:xfrm>
            <a:solidFill>
              <a:schemeClr val="tx1">
                <a:lumMod val="65000"/>
                <a:lumOff val="35000"/>
              </a:schemeClr>
            </a:solidFill>
          </p:grpSpPr>
          <p:sp>
            <p:nvSpPr>
              <p:cNvPr id="9" name="Rectangle 208"/>
              <p:cNvSpPr/>
              <p:nvPr/>
            </p:nvSpPr>
            <p:spPr>
              <a:xfrm>
                <a:off x="0" y="0"/>
                <a:ext cx="1325224" cy="1219895"/>
              </a:xfrm>
              <a:custGeom>
                <a:avLst/>
                <a:gdLst/>
                <a:ahLst/>
                <a:cxnLst/>
                <a:rect l="l" t="t" r="r" b="b"/>
                <a:pathLst>
                  <a:path w="1325224" h="1219895">
                    <a:moveTo>
                      <a:pt x="364313" y="1120514"/>
                    </a:moveTo>
                    <a:lnTo>
                      <a:pt x="960837" y="1120514"/>
                    </a:lnTo>
                    <a:cubicBezTo>
                      <a:pt x="979066" y="1120514"/>
                      <a:pt x="993844" y="1135292"/>
                      <a:pt x="993844" y="1153521"/>
                    </a:cubicBezTo>
                    <a:lnTo>
                      <a:pt x="993844" y="1186888"/>
                    </a:lnTo>
                    <a:cubicBezTo>
                      <a:pt x="993844" y="1205117"/>
                      <a:pt x="979066" y="1219895"/>
                      <a:pt x="960837" y="1219895"/>
                    </a:cubicBezTo>
                    <a:lnTo>
                      <a:pt x="364313" y="1219895"/>
                    </a:lnTo>
                    <a:cubicBezTo>
                      <a:pt x="346084" y="1219895"/>
                      <a:pt x="331306" y="1205117"/>
                      <a:pt x="331306" y="1186888"/>
                    </a:cubicBezTo>
                    <a:lnTo>
                      <a:pt x="331306" y="1153521"/>
                    </a:lnTo>
                    <a:cubicBezTo>
                      <a:pt x="331306" y="1135292"/>
                      <a:pt x="346084" y="1120514"/>
                      <a:pt x="364313" y="1120514"/>
                    </a:cubicBezTo>
                    <a:close/>
                    <a:moveTo>
                      <a:pt x="463828" y="917905"/>
                    </a:moveTo>
                    <a:lnTo>
                      <a:pt x="861395" y="917905"/>
                    </a:lnTo>
                    <a:lnTo>
                      <a:pt x="861395" y="1098365"/>
                    </a:lnTo>
                    <a:lnTo>
                      <a:pt x="463828" y="1098365"/>
                    </a:lnTo>
                    <a:close/>
                    <a:moveTo>
                      <a:pt x="96041" y="80715"/>
                    </a:moveTo>
                    <a:cubicBezTo>
                      <a:pt x="83608" y="80715"/>
                      <a:pt x="73529" y="90794"/>
                      <a:pt x="73529" y="103227"/>
                    </a:cubicBezTo>
                    <a:lnTo>
                      <a:pt x="73529" y="786995"/>
                    </a:lnTo>
                    <a:cubicBezTo>
                      <a:pt x="73529" y="799428"/>
                      <a:pt x="83608" y="809507"/>
                      <a:pt x="96041" y="809507"/>
                    </a:cubicBezTo>
                    <a:lnTo>
                      <a:pt x="1224601" y="809507"/>
                    </a:lnTo>
                    <a:cubicBezTo>
                      <a:pt x="1237034" y="809507"/>
                      <a:pt x="1247113" y="799428"/>
                      <a:pt x="1247113" y="786995"/>
                    </a:cubicBezTo>
                    <a:lnTo>
                      <a:pt x="1247113" y="103227"/>
                    </a:lnTo>
                    <a:cubicBezTo>
                      <a:pt x="1247113" y="90794"/>
                      <a:pt x="1237034" y="80715"/>
                      <a:pt x="1224601" y="80715"/>
                    </a:cubicBezTo>
                    <a:close/>
                    <a:moveTo>
                      <a:pt x="77314" y="0"/>
                    </a:moveTo>
                    <a:lnTo>
                      <a:pt x="1247910" y="0"/>
                    </a:lnTo>
                    <a:cubicBezTo>
                      <a:pt x="1290609" y="0"/>
                      <a:pt x="1325224" y="34615"/>
                      <a:pt x="1325224" y="77314"/>
                    </a:cubicBezTo>
                    <a:lnTo>
                      <a:pt x="1325224" y="817113"/>
                    </a:lnTo>
                    <a:cubicBezTo>
                      <a:pt x="1325224" y="859812"/>
                      <a:pt x="1290609" y="894427"/>
                      <a:pt x="1247910" y="894427"/>
                    </a:cubicBezTo>
                    <a:lnTo>
                      <a:pt x="77314" y="894427"/>
                    </a:lnTo>
                    <a:cubicBezTo>
                      <a:pt x="34615" y="894427"/>
                      <a:pt x="0" y="859812"/>
                      <a:pt x="0" y="817113"/>
                    </a:cubicBezTo>
                    <a:lnTo>
                      <a:pt x="0" y="77314"/>
                    </a:lnTo>
                    <a:cubicBezTo>
                      <a:pt x="0" y="34615"/>
                      <a:pt x="34615" y="0"/>
                      <a:pt x="773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spcAft>
                    <a:spcPts val="600"/>
                  </a:spcAft>
                </a:pPr>
                <a:r>
                  <a:rPr lang="da-DK" sz="900" spc="30">
                    <a:solidFill>
                      <a:prstClr val="white"/>
                    </a:solidFill>
                    <a:latin typeface="Verdana"/>
                    <a:ea typeface="Times New Roman"/>
                    <a:cs typeface="Times New Roman"/>
                  </a:rPr>
                  <a:t> </a:t>
                </a:r>
              </a:p>
            </p:txBody>
          </p:sp>
          <p:grpSp>
            <p:nvGrpSpPr>
              <p:cNvPr id="10" name="Group 29"/>
              <p:cNvGrpSpPr/>
              <p:nvPr/>
            </p:nvGrpSpPr>
            <p:grpSpPr>
              <a:xfrm>
                <a:off x="73530" y="55910"/>
                <a:ext cx="1173584" cy="654275"/>
                <a:chOff x="73530" y="55910"/>
                <a:chExt cx="1173584" cy="654275"/>
              </a:xfrm>
              <a:grpFill/>
            </p:grpSpPr>
            <p:sp>
              <p:nvSpPr>
                <p:cNvPr id="11" name="Rectangle 30"/>
                <p:cNvSpPr/>
                <p:nvPr/>
              </p:nvSpPr>
              <p:spPr>
                <a:xfrm>
                  <a:off x="73530" y="190910"/>
                  <a:ext cx="1173584" cy="1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12" name="Rectangle 31"/>
                <p:cNvSpPr/>
                <p:nvPr/>
              </p:nvSpPr>
              <p:spPr>
                <a:xfrm rot="16200000">
                  <a:off x="1056964" y="124310"/>
                  <a:ext cx="144000" cy="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grpSp>
              <p:nvGrpSpPr>
                <p:cNvPr id="13" name="Group 32"/>
                <p:cNvGrpSpPr/>
                <p:nvPr/>
              </p:nvGrpSpPr>
              <p:grpSpPr>
                <a:xfrm>
                  <a:off x="1153606" y="103814"/>
                  <a:ext cx="72000" cy="72000"/>
                  <a:chOff x="1153606" y="103814"/>
                  <a:chExt cx="72000" cy="72000"/>
                </a:xfrm>
                <a:grpFill/>
              </p:grpSpPr>
              <p:sp>
                <p:nvSpPr>
                  <p:cNvPr id="21" name="Rectangle 40"/>
                  <p:cNvSpPr/>
                  <p:nvPr/>
                </p:nvSpPr>
                <p:spPr>
                  <a:xfrm rot="2700000">
                    <a:off x="1154264" y="130814"/>
                    <a:ext cx="72000" cy="1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22" name="Rectangle 41"/>
                  <p:cNvSpPr/>
                  <p:nvPr/>
                </p:nvSpPr>
                <p:spPr>
                  <a:xfrm rot="8100000">
                    <a:off x="1153606" y="129523"/>
                    <a:ext cx="72000" cy="1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grpSp>
            <p:sp>
              <p:nvSpPr>
                <p:cNvPr id="14" name="Rectangle 33"/>
                <p:cNvSpPr/>
                <p:nvPr/>
              </p:nvSpPr>
              <p:spPr>
                <a:xfrm>
                  <a:off x="211793" y="315609"/>
                  <a:ext cx="399814"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15" name="Rectangle 34"/>
                <p:cNvSpPr/>
                <p:nvPr/>
              </p:nvSpPr>
              <p:spPr>
                <a:xfrm>
                  <a:off x="211792" y="421627"/>
                  <a:ext cx="267409"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16" name="Rectangle 35"/>
                <p:cNvSpPr/>
                <p:nvPr/>
              </p:nvSpPr>
              <p:spPr>
                <a:xfrm>
                  <a:off x="211791" y="528308"/>
                  <a:ext cx="267409"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17" name="Rectangle 36"/>
                <p:cNvSpPr/>
                <p:nvPr/>
              </p:nvSpPr>
              <p:spPr>
                <a:xfrm>
                  <a:off x="211790" y="649275"/>
                  <a:ext cx="133706" cy="6091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sp>
              <p:nvSpPr>
                <p:cNvPr id="18" name="Rectangle 37"/>
                <p:cNvSpPr/>
                <p:nvPr/>
              </p:nvSpPr>
              <p:spPr>
                <a:xfrm>
                  <a:off x="714125" y="315608"/>
                  <a:ext cx="267409"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sp>
              <p:nvSpPr>
                <p:cNvPr id="19" name="Rectangle 38"/>
                <p:cNvSpPr/>
                <p:nvPr/>
              </p:nvSpPr>
              <p:spPr>
                <a:xfrm>
                  <a:off x="714124" y="422289"/>
                  <a:ext cx="267409"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sp>
              <p:nvSpPr>
                <p:cNvPr id="20" name="Rectangle 39"/>
                <p:cNvSpPr/>
                <p:nvPr/>
              </p:nvSpPr>
              <p:spPr>
                <a:xfrm>
                  <a:off x="393040" y="649275"/>
                  <a:ext cx="133706" cy="6091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grpSp>
        </p:grpSp>
        <p:sp>
          <p:nvSpPr>
            <p:cNvPr id="7" name="Kombinationstegning 6"/>
            <p:cNvSpPr/>
            <p:nvPr/>
          </p:nvSpPr>
          <p:spPr>
            <a:xfrm>
              <a:off x="827584" y="1988840"/>
              <a:ext cx="2016224" cy="3240360"/>
            </a:xfrm>
            <a:custGeom>
              <a:avLst/>
              <a:gdLst>
                <a:gd name="connsiteX0" fmla="*/ 1525133 w 1525133"/>
                <a:gd name="connsiteY0" fmla="*/ 0 h 3092450"/>
                <a:gd name="connsiteX1" fmla="*/ 96383 w 1525133"/>
                <a:gd name="connsiteY1" fmla="*/ 977900 h 3092450"/>
                <a:gd name="connsiteX2" fmla="*/ 147183 w 1525133"/>
                <a:gd name="connsiteY2" fmla="*/ 3092450 h 3092450"/>
              </a:gdLst>
              <a:ahLst/>
              <a:cxnLst>
                <a:cxn ang="0">
                  <a:pos x="connsiteX0" y="connsiteY0"/>
                </a:cxn>
                <a:cxn ang="0">
                  <a:pos x="connsiteX1" y="connsiteY1"/>
                </a:cxn>
                <a:cxn ang="0">
                  <a:pos x="connsiteX2" y="connsiteY2"/>
                </a:cxn>
              </a:cxnLst>
              <a:rect l="l" t="t" r="r" b="b"/>
              <a:pathLst>
                <a:path w="1525133" h="3092450">
                  <a:moveTo>
                    <a:pt x="1525133" y="0"/>
                  </a:moveTo>
                  <a:cubicBezTo>
                    <a:pt x="925587" y="231246"/>
                    <a:pt x="326041" y="462492"/>
                    <a:pt x="96383" y="977900"/>
                  </a:cubicBezTo>
                  <a:cubicBezTo>
                    <a:pt x="-133275" y="1493308"/>
                    <a:pt x="115433" y="2752725"/>
                    <a:pt x="147183" y="3092450"/>
                  </a:cubicBezTo>
                </a:path>
              </a:pathLst>
            </a:cu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8" name="Tekstboks 7"/>
            <p:cNvSpPr txBox="1"/>
            <p:nvPr/>
          </p:nvSpPr>
          <p:spPr>
            <a:xfrm rot="20513426">
              <a:off x="1662232" y="1902539"/>
              <a:ext cx="1245854" cy="261610"/>
            </a:xfrm>
            <a:prstGeom prst="rect">
              <a:avLst/>
            </a:prstGeom>
            <a:noFill/>
          </p:spPr>
          <p:txBody>
            <a:bodyPr wrap="none" rtlCol="0">
              <a:spAutoFit/>
            </a:bodyPr>
            <a:lstStyle/>
            <a:p>
              <a:r>
                <a:rPr lang="da-DK" sz="1050" dirty="0" smtClean="0">
                  <a:solidFill>
                    <a:prstClr val="black">
                      <a:lumMod val="65000"/>
                      <a:lumOff val="35000"/>
                    </a:prstClr>
                  </a:solidFill>
                </a:rPr>
                <a:t>Dialogintegration</a:t>
              </a:r>
              <a:endParaRPr lang="da-DK" sz="1050" dirty="0">
                <a:solidFill>
                  <a:prstClr val="black">
                    <a:lumMod val="65000"/>
                    <a:lumOff val="35000"/>
                  </a:prstClr>
                </a:solidFill>
              </a:endParaRPr>
            </a:p>
          </p:txBody>
        </p:sp>
      </p:grpSp>
      <p:cxnSp>
        <p:nvCxnSpPr>
          <p:cNvPr id="23" name="Lige forbindelse 22"/>
          <p:cNvCxnSpPr/>
          <p:nvPr/>
        </p:nvCxnSpPr>
        <p:spPr>
          <a:xfrm flipH="1" flipV="1">
            <a:off x="6228184" y="4437112"/>
            <a:ext cx="360040" cy="648072"/>
          </a:xfrm>
          <a:prstGeom prst="line">
            <a:avLst/>
          </a:pr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Lige forbindelse 23"/>
          <p:cNvCxnSpPr/>
          <p:nvPr/>
        </p:nvCxnSpPr>
        <p:spPr>
          <a:xfrm flipV="1">
            <a:off x="5508104" y="2492896"/>
            <a:ext cx="0" cy="1296144"/>
          </a:xfrm>
          <a:prstGeom prst="line">
            <a:avLst/>
          </a:pr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25" name="Gruppe 24"/>
          <p:cNvGrpSpPr/>
          <p:nvPr/>
        </p:nvGrpSpPr>
        <p:grpSpPr>
          <a:xfrm>
            <a:off x="1228590" y="2482106"/>
            <a:ext cx="1471202" cy="2675086"/>
            <a:chOff x="1228590" y="2482106"/>
            <a:chExt cx="1471202" cy="2675086"/>
          </a:xfrm>
        </p:grpSpPr>
        <p:grpSp>
          <p:nvGrpSpPr>
            <p:cNvPr id="26" name="Gruppe 25"/>
            <p:cNvGrpSpPr/>
            <p:nvPr/>
          </p:nvGrpSpPr>
          <p:grpSpPr>
            <a:xfrm>
              <a:off x="1253677" y="2482106"/>
              <a:ext cx="1446115" cy="2675086"/>
              <a:chOff x="1253677" y="2482106"/>
              <a:chExt cx="1446115" cy="2675086"/>
            </a:xfrm>
          </p:grpSpPr>
          <p:sp>
            <p:nvSpPr>
              <p:cNvPr id="28" name="Kombinationstegning 27"/>
              <p:cNvSpPr/>
              <p:nvPr/>
            </p:nvSpPr>
            <p:spPr>
              <a:xfrm>
                <a:off x="1475656" y="2492896"/>
                <a:ext cx="1224136" cy="2664296"/>
              </a:xfrm>
              <a:custGeom>
                <a:avLst/>
                <a:gdLst>
                  <a:gd name="connsiteX0" fmla="*/ 1525133 w 1525133"/>
                  <a:gd name="connsiteY0" fmla="*/ 0 h 3092450"/>
                  <a:gd name="connsiteX1" fmla="*/ 96383 w 1525133"/>
                  <a:gd name="connsiteY1" fmla="*/ 977900 h 3092450"/>
                  <a:gd name="connsiteX2" fmla="*/ 147183 w 1525133"/>
                  <a:gd name="connsiteY2" fmla="*/ 3092450 h 3092450"/>
                </a:gdLst>
                <a:ahLst/>
                <a:cxnLst>
                  <a:cxn ang="0">
                    <a:pos x="connsiteX0" y="connsiteY0"/>
                  </a:cxn>
                  <a:cxn ang="0">
                    <a:pos x="connsiteX1" y="connsiteY1"/>
                  </a:cxn>
                  <a:cxn ang="0">
                    <a:pos x="connsiteX2" y="connsiteY2"/>
                  </a:cxn>
                </a:cxnLst>
                <a:rect l="l" t="t" r="r" b="b"/>
                <a:pathLst>
                  <a:path w="1525133" h="3092450">
                    <a:moveTo>
                      <a:pt x="1525133" y="0"/>
                    </a:moveTo>
                    <a:cubicBezTo>
                      <a:pt x="925587" y="231246"/>
                      <a:pt x="326041" y="462492"/>
                      <a:pt x="96383" y="977900"/>
                    </a:cubicBezTo>
                    <a:cubicBezTo>
                      <a:pt x="-133275" y="1493308"/>
                      <a:pt x="115433" y="2752725"/>
                      <a:pt x="147183" y="3092450"/>
                    </a:cubicBezTo>
                  </a:path>
                </a:pathLst>
              </a:cu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29" name="Tekstboks 28"/>
              <p:cNvSpPr txBox="1"/>
              <p:nvPr/>
            </p:nvSpPr>
            <p:spPr>
              <a:xfrm rot="19873175">
                <a:off x="1656209" y="2482106"/>
                <a:ext cx="928459" cy="253916"/>
              </a:xfrm>
              <a:prstGeom prst="rect">
                <a:avLst/>
              </a:prstGeom>
              <a:noFill/>
            </p:spPr>
            <p:txBody>
              <a:bodyPr wrap="none" rtlCol="0">
                <a:spAutoFit/>
              </a:bodyPr>
              <a:lstStyle/>
              <a:p>
                <a:r>
                  <a:rPr lang="da-DK" sz="1050" dirty="0" smtClean="0">
                    <a:solidFill>
                      <a:prstClr val="black">
                        <a:lumMod val="65000"/>
                        <a:lumOff val="35000"/>
                      </a:prstClr>
                    </a:solidFill>
                  </a:rPr>
                  <a:t>Journalnotat</a:t>
                </a:r>
                <a:endParaRPr lang="da-DK" sz="1050" dirty="0">
                  <a:solidFill>
                    <a:prstClr val="black">
                      <a:lumMod val="65000"/>
                      <a:lumOff val="35000"/>
                    </a:prstClr>
                  </a:solidFill>
                </a:endParaRPr>
              </a:p>
            </p:txBody>
          </p:sp>
          <p:sp>
            <p:nvSpPr>
              <p:cNvPr id="30" name="Rektangel 29"/>
              <p:cNvSpPr/>
              <p:nvPr/>
            </p:nvSpPr>
            <p:spPr>
              <a:xfrm>
                <a:off x="1253677" y="3284984"/>
                <a:ext cx="582019"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31" name="Oval 7"/>
              <p:cNvSpPr>
                <a:spLocks noChangeAspect="1"/>
              </p:cNvSpPr>
              <p:nvPr/>
            </p:nvSpPr>
            <p:spPr>
              <a:xfrm flipV="1">
                <a:off x="1322953" y="3553063"/>
                <a:ext cx="203259" cy="206917"/>
              </a:xfrm>
              <a:custGeom>
                <a:avLst/>
                <a:gdLst/>
                <a:ahLst/>
                <a:cxnLst/>
                <a:rect l="l" t="t" r="r" b="b"/>
                <a:pathLst>
                  <a:path w="783150" h="797246">
                    <a:moveTo>
                      <a:pt x="391575" y="208543"/>
                    </a:moveTo>
                    <a:cubicBezTo>
                      <a:pt x="286597" y="208543"/>
                      <a:pt x="201495" y="293645"/>
                      <a:pt x="201495" y="398623"/>
                    </a:cubicBezTo>
                    <a:cubicBezTo>
                      <a:pt x="201495" y="503601"/>
                      <a:pt x="286597" y="588703"/>
                      <a:pt x="391575" y="588703"/>
                    </a:cubicBezTo>
                    <a:cubicBezTo>
                      <a:pt x="496553" y="588703"/>
                      <a:pt x="581655" y="503601"/>
                      <a:pt x="581655" y="398623"/>
                    </a:cubicBezTo>
                    <a:cubicBezTo>
                      <a:pt x="581655" y="293645"/>
                      <a:pt x="496553" y="208543"/>
                      <a:pt x="391575" y="208543"/>
                    </a:cubicBezTo>
                    <a:close/>
                    <a:moveTo>
                      <a:pt x="356291" y="0"/>
                    </a:moveTo>
                    <a:lnTo>
                      <a:pt x="429240" y="0"/>
                    </a:lnTo>
                    <a:lnTo>
                      <a:pt x="461316" y="128308"/>
                    </a:lnTo>
                    <a:lnTo>
                      <a:pt x="498197" y="139757"/>
                    </a:lnTo>
                    <a:lnTo>
                      <a:pt x="599703" y="54693"/>
                    </a:lnTo>
                    <a:lnTo>
                      <a:pt x="658721" y="97571"/>
                    </a:lnTo>
                    <a:lnTo>
                      <a:pt x="608201" y="222840"/>
                    </a:lnTo>
                    <a:cubicBezTo>
                      <a:pt x="616071" y="230521"/>
                      <a:pt x="622465" y="239415"/>
                      <a:pt x="627753" y="249044"/>
                    </a:cubicBezTo>
                    <a:lnTo>
                      <a:pt x="760607" y="239838"/>
                    </a:lnTo>
                    <a:lnTo>
                      <a:pt x="783150" y="309217"/>
                    </a:lnTo>
                    <a:lnTo>
                      <a:pt x="669663" y="380231"/>
                    </a:lnTo>
                    <a:cubicBezTo>
                      <a:pt x="671242" y="385960"/>
                      <a:pt x="671425" y="391813"/>
                      <a:pt x="671425" y="397709"/>
                    </a:cubicBezTo>
                    <a:lnTo>
                      <a:pt x="669071" y="421066"/>
                    </a:lnTo>
                    <a:lnTo>
                      <a:pt x="780769" y="490962"/>
                    </a:lnTo>
                    <a:lnTo>
                      <a:pt x="758227" y="560341"/>
                    </a:lnTo>
                    <a:lnTo>
                      <a:pt x="625177" y="551121"/>
                    </a:lnTo>
                    <a:cubicBezTo>
                      <a:pt x="619398" y="560357"/>
                      <a:pt x="612879" y="569073"/>
                      <a:pt x="604916" y="576560"/>
                    </a:cubicBezTo>
                    <a:lnTo>
                      <a:pt x="654198" y="698762"/>
                    </a:lnTo>
                    <a:lnTo>
                      <a:pt x="595181" y="741640"/>
                    </a:lnTo>
                    <a:lnTo>
                      <a:pt x="494102" y="656933"/>
                    </a:lnTo>
                    <a:lnTo>
                      <a:pt x="461812" y="666956"/>
                    </a:lnTo>
                    <a:lnTo>
                      <a:pt x="429239" y="797246"/>
                    </a:lnTo>
                    <a:lnTo>
                      <a:pt x="356290" y="797246"/>
                    </a:lnTo>
                    <a:lnTo>
                      <a:pt x="323775" y="667185"/>
                    </a:lnTo>
                    <a:lnTo>
                      <a:pt x="291869" y="657281"/>
                    </a:lnTo>
                    <a:lnTo>
                      <a:pt x="190111" y="742556"/>
                    </a:lnTo>
                    <a:lnTo>
                      <a:pt x="131093" y="699678"/>
                    </a:lnTo>
                    <a:lnTo>
                      <a:pt x="180479" y="577220"/>
                    </a:lnTo>
                    <a:cubicBezTo>
                      <a:pt x="171169" y="568179"/>
                      <a:pt x="163487" y="557739"/>
                      <a:pt x="157122" y="546419"/>
                    </a:cubicBezTo>
                    <a:lnTo>
                      <a:pt x="24923" y="555578"/>
                    </a:lnTo>
                    <a:lnTo>
                      <a:pt x="2380" y="486200"/>
                    </a:lnTo>
                    <a:lnTo>
                      <a:pt x="115227" y="415586"/>
                    </a:lnTo>
                    <a:cubicBezTo>
                      <a:pt x="113617" y="409728"/>
                      <a:pt x="113425" y="403741"/>
                      <a:pt x="113425" y="397709"/>
                    </a:cubicBezTo>
                    <a:lnTo>
                      <a:pt x="114635" y="385709"/>
                    </a:lnTo>
                    <a:lnTo>
                      <a:pt x="0" y="313977"/>
                    </a:lnTo>
                    <a:lnTo>
                      <a:pt x="22543" y="244599"/>
                    </a:lnTo>
                    <a:lnTo>
                      <a:pt x="154546" y="253746"/>
                    </a:lnTo>
                    <a:cubicBezTo>
                      <a:pt x="160465" y="242076"/>
                      <a:pt x="167991" y="231432"/>
                      <a:pt x="177195" y="222179"/>
                    </a:cubicBezTo>
                    <a:lnTo>
                      <a:pt x="126572" y="96654"/>
                    </a:lnTo>
                    <a:lnTo>
                      <a:pt x="185589" y="53775"/>
                    </a:lnTo>
                    <a:lnTo>
                      <a:pt x="287774" y="139409"/>
                    </a:lnTo>
                    <a:lnTo>
                      <a:pt x="324271" y="12807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endParaRPr lang="da-DK" sz="800">
                  <a:solidFill>
                    <a:prstClr val="white"/>
                  </a:solidFill>
                  <a:latin typeface="Univers47-CondensedLight" pitchFamily="34" charset="0"/>
                </a:endParaRPr>
              </a:p>
            </p:txBody>
          </p:sp>
          <p:sp>
            <p:nvSpPr>
              <p:cNvPr id="32" name="Oval 7"/>
              <p:cNvSpPr>
                <a:spLocks noChangeAspect="1"/>
              </p:cNvSpPr>
              <p:nvPr/>
            </p:nvSpPr>
            <p:spPr>
              <a:xfrm flipV="1">
                <a:off x="1511057" y="3582123"/>
                <a:ext cx="203259" cy="206917"/>
              </a:xfrm>
              <a:custGeom>
                <a:avLst/>
                <a:gdLst/>
                <a:ahLst/>
                <a:cxnLst/>
                <a:rect l="l" t="t" r="r" b="b"/>
                <a:pathLst>
                  <a:path w="783150" h="797246">
                    <a:moveTo>
                      <a:pt x="391575" y="208543"/>
                    </a:moveTo>
                    <a:cubicBezTo>
                      <a:pt x="286597" y="208543"/>
                      <a:pt x="201495" y="293645"/>
                      <a:pt x="201495" y="398623"/>
                    </a:cubicBezTo>
                    <a:cubicBezTo>
                      <a:pt x="201495" y="503601"/>
                      <a:pt x="286597" y="588703"/>
                      <a:pt x="391575" y="588703"/>
                    </a:cubicBezTo>
                    <a:cubicBezTo>
                      <a:pt x="496553" y="588703"/>
                      <a:pt x="581655" y="503601"/>
                      <a:pt x="581655" y="398623"/>
                    </a:cubicBezTo>
                    <a:cubicBezTo>
                      <a:pt x="581655" y="293645"/>
                      <a:pt x="496553" y="208543"/>
                      <a:pt x="391575" y="208543"/>
                    </a:cubicBezTo>
                    <a:close/>
                    <a:moveTo>
                      <a:pt x="356291" y="0"/>
                    </a:moveTo>
                    <a:lnTo>
                      <a:pt x="429240" y="0"/>
                    </a:lnTo>
                    <a:lnTo>
                      <a:pt x="461316" y="128308"/>
                    </a:lnTo>
                    <a:lnTo>
                      <a:pt x="498197" y="139757"/>
                    </a:lnTo>
                    <a:lnTo>
                      <a:pt x="599703" y="54693"/>
                    </a:lnTo>
                    <a:lnTo>
                      <a:pt x="658721" y="97571"/>
                    </a:lnTo>
                    <a:lnTo>
                      <a:pt x="608201" y="222840"/>
                    </a:lnTo>
                    <a:cubicBezTo>
                      <a:pt x="616071" y="230521"/>
                      <a:pt x="622465" y="239415"/>
                      <a:pt x="627753" y="249044"/>
                    </a:cubicBezTo>
                    <a:lnTo>
                      <a:pt x="760607" y="239838"/>
                    </a:lnTo>
                    <a:lnTo>
                      <a:pt x="783150" y="309217"/>
                    </a:lnTo>
                    <a:lnTo>
                      <a:pt x="669663" y="380231"/>
                    </a:lnTo>
                    <a:cubicBezTo>
                      <a:pt x="671242" y="385960"/>
                      <a:pt x="671425" y="391813"/>
                      <a:pt x="671425" y="397709"/>
                    </a:cubicBezTo>
                    <a:lnTo>
                      <a:pt x="669071" y="421066"/>
                    </a:lnTo>
                    <a:lnTo>
                      <a:pt x="780769" y="490962"/>
                    </a:lnTo>
                    <a:lnTo>
                      <a:pt x="758227" y="560341"/>
                    </a:lnTo>
                    <a:lnTo>
                      <a:pt x="625177" y="551121"/>
                    </a:lnTo>
                    <a:cubicBezTo>
                      <a:pt x="619398" y="560357"/>
                      <a:pt x="612879" y="569073"/>
                      <a:pt x="604916" y="576560"/>
                    </a:cubicBezTo>
                    <a:lnTo>
                      <a:pt x="654198" y="698762"/>
                    </a:lnTo>
                    <a:lnTo>
                      <a:pt x="595181" y="741640"/>
                    </a:lnTo>
                    <a:lnTo>
                      <a:pt x="494102" y="656933"/>
                    </a:lnTo>
                    <a:lnTo>
                      <a:pt x="461812" y="666956"/>
                    </a:lnTo>
                    <a:lnTo>
                      <a:pt x="429239" y="797246"/>
                    </a:lnTo>
                    <a:lnTo>
                      <a:pt x="356290" y="797246"/>
                    </a:lnTo>
                    <a:lnTo>
                      <a:pt x="323775" y="667185"/>
                    </a:lnTo>
                    <a:lnTo>
                      <a:pt x="291869" y="657281"/>
                    </a:lnTo>
                    <a:lnTo>
                      <a:pt x="190111" y="742556"/>
                    </a:lnTo>
                    <a:lnTo>
                      <a:pt x="131093" y="699678"/>
                    </a:lnTo>
                    <a:lnTo>
                      <a:pt x="180479" y="577220"/>
                    </a:lnTo>
                    <a:cubicBezTo>
                      <a:pt x="171169" y="568179"/>
                      <a:pt x="163487" y="557739"/>
                      <a:pt x="157122" y="546419"/>
                    </a:cubicBezTo>
                    <a:lnTo>
                      <a:pt x="24923" y="555578"/>
                    </a:lnTo>
                    <a:lnTo>
                      <a:pt x="2380" y="486200"/>
                    </a:lnTo>
                    <a:lnTo>
                      <a:pt x="115227" y="415586"/>
                    </a:lnTo>
                    <a:cubicBezTo>
                      <a:pt x="113617" y="409728"/>
                      <a:pt x="113425" y="403741"/>
                      <a:pt x="113425" y="397709"/>
                    </a:cubicBezTo>
                    <a:lnTo>
                      <a:pt x="114635" y="385709"/>
                    </a:lnTo>
                    <a:lnTo>
                      <a:pt x="0" y="313977"/>
                    </a:lnTo>
                    <a:lnTo>
                      <a:pt x="22543" y="244599"/>
                    </a:lnTo>
                    <a:lnTo>
                      <a:pt x="154546" y="253746"/>
                    </a:lnTo>
                    <a:cubicBezTo>
                      <a:pt x="160465" y="242076"/>
                      <a:pt x="167991" y="231432"/>
                      <a:pt x="177195" y="222179"/>
                    </a:cubicBezTo>
                    <a:lnTo>
                      <a:pt x="126572" y="96654"/>
                    </a:lnTo>
                    <a:lnTo>
                      <a:pt x="185589" y="53775"/>
                    </a:lnTo>
                    <a:lnTo>
                      <a:pt x="287774" y="139409"/>
                    </a:lnTo>
                    <a:lnTo>
                      <a:pt x="324271" y="12807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endParaRPr lang="da-DK" sz="800">
                  <a:solidFill>
                    <a:prstClr val="white"/>
                  </a:solidFill>
                  <a:latin typeface="Univers47-CondensedLight" pitchFamily="34" charset="0"/>
                </a:endParaRPr>
              </a:p>
            </p:txBody>
          </p:sp>
        </p:grpSp>
        <p:sp>
          <p:nvSpPr>
            <p:cNvPr id="27" name="Tekstboks 26"/>
            <p:cNvSpPr txBox="1"/>
            <p:nvPr/>
          </p:nvSpPr>
          <p:spPr>
            <a:xfrm>
              <a:off x="1228590" y="3327522"/>
              <a:ext cx="631904" cy="271869"/>
            </a:xfrm>
            <a:prstGeom prst="rect">
              <a:avLst/>
            </a:prstGeom>
            <a:noFill/>
          </p:spPr>
          <p:txBody>
            <a:bodyPr wrap="none" rtlCol="0">
              <a:spAutoFit/>
            </a:bodyPr>
            <a:lstStyle/>
            <a:p>
              <a:pPr>
                <a:lnSpc>
                  <a:spcPts val="700"/>
                </a:lnSpc>
              </a:pPr>
              <a:r>
                <a:rPr lang="da-DK" sz="700" dirty="0" smtClean="0">
                  <a:solidFill>
                    <a:prstClr val="black">
                      <a:lumMod val="65000"/>
                      <a:lumOff val="35000"/>
                    </a:prstClr>
                  </a:solidFill>
                </a:rPr>
                <a:t>Fordelings-</a:t>
              </a:r>
            </a:p>
            <a:p>
              <a:pPr>
                <a:lnSpc>
                  <a:spcPts val="700"/>
                </a:lnSpc>
              </a:pPr>
              <a:r>
                <a:rPr lang="da-DK" sz="700" dirty="0" smtClean="0">
                  <a:solidFill>
                    <a:prstClr val="black">
                      <a:lumMod val="65000"/>
                      <a:lumOff val="35000"/>
                    </a:prstClr>
                  </a:solidFill>
                </a:rPr>
                <a:t>komponent</a:t>
              </a:r>
              <a:endParaRPr lang="da-DK" sz="700" dirty="0">
                <a:solidFill>
                  <a:prstClr val="black">
                    <a:lumMod val="65000"/>
                    <a:lumOff val="35000"/>
                  </a:prstClr>
                </a:solidFill>
              </a:endParaRPr>
            </a:p>
          </p:txBody>
        </p:sp>
      </p:grpSp>
      <p:sp>
        <p:nvSpPr>
          <p:cNvPr id="33" name="Oval billedforklaring 32"/>
          <p:cNvSpPr/>
          <p:nvPr/>
        </p:nvSpPr>
        <p:spPr>
          <a:xfrm>
            <a:off x="4792716" y="-220718"/>
            <a:ext cx="5186856" cy="1777510"/>
          </a:xfrm>
          <a:prstGeom prst="wedgeEllipseCallout">
            <a:avLst>
              <a:gd name="adj1" fmla="val -54676"/>
              <a:gd name="adj2" fmla="val 4316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42900" indent="-342900" algn="ctr" defTabSz="913190">
              <a:buFont typeface="+mj-lt"/>
              <a:buAutoNum type="arabicPeriod"/>
            </a:pPr>
            <a:endParaRPr lang="da-DK" dirty="0" smtClean="0">
              <a:solidFill>
                <a:prstClr val="white"/>
              </a:solidFill>
            </a:endParaRPr>
          </a:p>
        </p:txBody>
      </p:sp>
      <p:sp>
        <p:nvSpPr>
          <p:cNvPr id="34" name="Rektangel 33"/>
          <p:cNvSpPr/>
          <p:nvPr/>
        </p:nvSpPr>
        <p:spPr>
          <a:xfrm>
            <a:off x="5269715" y="86810"/>
            <a:ext cx="5833241" cy="1200329"/>
          </a:xfrm>
          <a:prstGeom prst="rect">
            <a:avLst/>
          </a:prstGeom>
        </p:spPr>
        <p:txBody>
          <a:bodyPr wrap="square">
            <a:spAutoFit/>
          </a:bodyPr>
          <a:lstStyle/>
          <a:p>
            <a:pPr marL="342900" indent="-342900" defTabSz="913190">
              <a:buFont typeface="+mj-lt"/>
              <a:buAutoNum type="arabicPeriod"/>
            </a:pPr>
            <a:r>
              <a:rPr lang="da-DK" b="1" dirty="0" smtClean="0">
                <a:solidFill>
                  <a:prstClr val="white"/>
                </a:solidFill>
              </a:rPr>
              <a:t>Se data</a:t>
            </a:r>
          </a:p>
          <a:p>
            <a:pPr marL="342900" indent="-342900" defTabSz="913190">
              <a:buFont typeface="+mj-lt"/>
              <a:buAutoNum type="arabicPeriod"/>
            </a:pPr>
            <a:r>
              <a:rPr lang="da-DK" b="1" dirty="0" smtClean="0">
                <a:solidFill>
                  <a:prstClr val="white"/>
                </a:solidFill>
              </a:rPr>
              <a:t>Hoppe ml. SAPA og systemer</a:t>
            </a:r>
          </a:p>
          <a:p>
            <a:pPr marL="342900" indent="-342900" defTabSz="913190">
              <a:buFont typeface="+mj-lt"/>
              <a:buAutoNum type="arabicPeriod"/>
            </a:pPr>
            <a:r>
              <a:rPr lang="da-DK" b="1" dirty="0" smtClean="0">
                <a:solidFill>
                  <a:prstClr val="white"/>
                </a:solidFill>
              </a:rPr>
              <a:t>Aflevere notat til </a:t>
            </a:r>
            <a:r>
              <a:rPr lang="da-DK" b="1" dirty="0" err="1" smtClean="0">
                <a:solidFill>
                  <a:prstClr val="white"/>
                </a:solidFill>
              </a:rPr>
              <a:t>sagssystemer</a:t>
            </a:r>
            <a:endParaRPr lang="da-DK" b="1" dirty="0" smtClean="0">
              <a:solidFill>
                <a:prstClr val="white"/>
              </a:solidFill>
            </a:endParaRPr>
          </a:p>
          <a:p>
            <a:pPr marL="342900" indent="-342900" defTabSz="913190">
              <a:buFont typeface="+mj-lt"/>
              <a:buAutoNum type="arabicPeriod"/>
            </a:pPr>
            <a:r>
              <a:rPr lang="da-DK" b="1" dirty="0" smtClean="0">
                <a:solidFill>
                  <a:prstClr val="white"/>
                </a:solidFill>
              </a:rPr>
              <a:t>Modtage adviseringer</a:t>
            </a:r>
          </a:p>
        </p:txBody>
      </p:sp>
    </p:spTree>
    <p:custDataLst>
      <p:tags r:id="rId1"/>
    </p:custDataLst>
    <p:extLst>
      <p:ext uri="{BB962C8B-B14F-4D97-AF65-F5344CB8AC3E}">
        <p14:creationId xmlns:p14="http://schemas.microsoft.com/office/powerpoint/2010/main" val="2154195957"/>
      </p:ext>
    </p:extLst>
  </p:cSld>
  <p:clrMapOvr>
    <a:masterClrMapping/>
  </p:clrMapOvr>
  <mc:AlternateContent xmlns:mc="http://schemas.openxmlformats.org/markup-compatibility/2006" xmlns:p14="http://schemas.microsoft.com/office/powerpoint/2010/main">
    <mc:Choice Requires="p14">
      <p:transition spd="slow" p14:dur="2000" advTm="45285"/>
    </mc:Choice>
    <mc:Fallback xmlns="">
      <p:transition spd="slow" advTm="45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434715" y="6236748"/>
            <a:ext cx="679054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a-DK" sz="1600" dirty="0" smtClean="0">
                <a:solidFill>
                  <a:schemeClr val="tx1"/>
                </a:solidFill>
                <a:latin typeface="Trebuchet MS" panose="020B0603020202020204" pitchFamily="34" charset="0"/>
              </a:rPr>
              <a:t>NB! Den til enhver tid gældende tidsplan for SAPA </a:t>
            </a:r>
            <a:r>
              <a:rPr lang="da-DK" sz="1600" dirty="0">
                <a:solidFill>
                  <a:schemeClr val="tx1"/>
                </a:solidFill>
                <a:latin typeface="Trebuchet MS" panose="020B0603020202020204" pitchFamily="34" charset="0"/>
              </a:rPr>
              <a:t>fremgår altid </a:t>
            </a:r>
            <a:r>
              <a:rPr lang="da-DK" sz="1600" dirty="0" smtClean="0">
                <a:solidFill>
                  <a:schemeClr val="tx1"/>
                </a:solidFill>
                <a:latin typeface="Trebuchet MS" panose="020B0603020202020204" pitchFamily="34" charset="0"/>
                <a:hlinkClick r:id="rId3"/>
              </a:rPr>
              <a:t>her</a:t>
            </a:r>
            <a:r>
              <a:rPr lang="da-DK" sz="1600" dirty="0" smtClean="0">
                <a:solidFill>
                  <a:schemeClr val="tx1"/>
                </a:solidFill>
                <a:latin typeface="Trebuchet MS" panose="020B0603020202020204" pitchFamily="34" charset="0"/>
              </a:rPr>
              <a:t>. </a:t>
            </a:r>
            <a:endParaRPr lang="da-DK" sz="1600" dirty="0">
              <a:solidFill>
                <a:schemeClr val="tx1"/>
              </a:solidFill>
              <a:latin typeface="Trebuchet MS" panose="020B0603020202020204" pitchFamily="34" charset="0"/>
            </a:endParaRPr>
          </a:p>
        </p:txBody>
      </p:sp>
      <p:pic>
        <p:nvPicPr>
          <p:cNvPr id="9" name="Picture 8" descr="Screen Shot 2016-04-20 at 09.12.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7880"/>
            <a:ext cx="9144000" cy="5682029"/>
          </a:xfrm>
          <a:prstGeom prst="rect">
            <a:avLst/>
          </a:prstGeom>
        </p:spPr>
      </p:pic>
      <p:sp>
        <p:nvSpPr>
          <p:cNvPr id="4" name="TextBox 3"/>
          <p:cNvSpPr txBox="1"/>
          <p:nvPr/>
        </p:nvSpPr>
        <p:spPr>
          <a:xfrm>
            <a:off x="564449" y="-89918"/>
            <a:ext cx="9493829"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err="1" smtClean="0">
                <a:solidFill>
                  <a:srgbClr val="FF0000"/>
                </a:solidFill>
                <a:latin typeface="Trebuchet MS" panose="020B0603020202020204" pitchFamily="34" charset="0"/>
              </a:rPr>
              <a:t>Erstat</a:t>
            </a:r>
            <a:r>
              <a:rPr lang="en-US" sz="2800" b="1" dirty="0" smtClean="0">
                <a:solidFill>
                  <a:srgbClr val="FF0000"/>
                </a:solidFill>
                <a:latin typeface="Trebuchet MS" panose="020B0603020202020204" pitchFamily="34" charset="0"/>
              </a:rPr>
              <a:t> </a:t>
            </a:r>
            <a:r>
              <a:rPr lang="en-US" sz="2800" b="1" dirty="0" err="1" smtClean="0">
                <a:solidFill>
                  <a:srgbClr val="FF0000"/>
                </a:solidFill>
                <a:latin typeface="Trebuchet MS" panose="020B0603020202020204" pitchFamily="34" charset="0"/>
              </a:rPr>
              <a:t>denne</a:t>
            </a:r>
            <a:r>
              <a:rPr lang="en-US" sz="2800" b="1" dirty="0" smtClean="0">
                <a:solidFill>
                  <a:srgbClr val="FF0000"/>
                </a:solidFill>
                <a:latin typeface="Trebuchet MS" panose="020B0603020202020204" pitchFamily="34" charset="0"/>
              </a:rPr>
              <a:t> slide med </a:t>
            </a:r>
            <a:r>
              <a:rPr lang="en-US" sz="2800" b="1" dirty="0" err="1" smtClean="0">
                <a:solidFill>
                  <a:srgbClr val="FF0000"/>
                </a:solidFill>
                <a:latin typeface="Trebuchet MS" panose="020B0603020202020204" pitchFamily="34" charset="0"/>
              </a:rPr>
              <a:t>jeres</a:t>
            </a:r>
            <a:r>
              <a:rPr lang="en-US" sz="2800" b="1" dirty="0" smtClean="0">
                <a:solidFill>
                  <a:srgbClr val="FF0000"/>
                </a:solidFill>
                <a:latin typeface="Trebuchet MS" panose="020B0603020202020204" pitchFamily="34" charset="0"/>
              </a:rPr>
              <a:t> </a:t>
            </a:r>
            <a:r>
              <a:rPr lang="en-US" sz="2800" b="1" dirty="0" err="1" smtClean="0">
                <a:solidFill>
                  <a:srgbClr val="FF0000"/>
                </a:solidFill>
                <a:latin typeface="Trebuchet MS" panose="020B0603020202020204" pitchFamily="34" charset="0"/>
              </a:rPr>
              <a:t>lokale</a:t>
            </a:r>
            <a:r>
              <a:rPr lang="en-US" sz="2800" b="1" dirty="0" smtClean="0">
                <a:solidFill>
                  <a:srgbClr val="FF0000"/>
                </a:solidFill>
                <a:latin typeface="Trebuchet MS" panose="020B0603020202020204" pitchFamily="34" charset="0"/>
              </a:rPr>
              <a:t> </a:t>
            </a:r>
            <a:r>
              <a:rPr lang="en-US" sz="2800" b="1" dirty="0" err="1" smtClean="0">
                <a:solidFill>
                  <a:srgbClr val="FF0000"/>
                </a:solidFill>
                <a:latin typeface="Trebuchet MS" panose="020B0603020202020204" pitchFamily="34" charset="0"/>
              </a:rPr>
              <a:t>tidsplan</a:t>
            </a:r>
            <a:endParaRPr lang="en-US" sz="28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965044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Eksempel</a:t>
            </a:r>
            <a:r>
              <a:rPr lang="en-US" dirty="0" smtClean="0"/>
              <a:t> </a:t>
            </a:r>
            <a:r>
              <a:rPr lang="en-US" dirty="0" err="1" smtClean="0"/>
              <a:t>på</a:t>
            </a:r>
            <a:r>
              <a:rPr lang="en-US" dirty="0" smtClean="0"/>
              <a:t> SAPA-</a:t>
            </a:r>
            <a:r>
              <a:rPr lang="en-US" dirty="0" err="1" smtClean="0"/>
              <a:t>skærmbillede</a:t>
            </a:r>
            <a:endParaRPr lang="en-US" dirty="0"/>
          </a:p>
        </p:txBody>
      </p:sp>
      <p:pic>
        <p:nvPicPr>
          <p:cNvPr id="5" name="Billede 3"/>
          <p:cNvPicPr/>
          <p:nvPr/>
        </p:nvPicPr>
        <p:blipFill>
          <a:blip r:embed="rId3">
            <a:extLst>
              <a:ext uri="{28A0092B-C50C-407E-A947-70E740481C1C}">
                <a14:useLocalDpi xmlns:a14="http://schemas.microsoft.com/office/drawing/2010/main" val="0"/>
              </a:ext>
            </a:extLst>
          </a:blip>
          <a:stretch>
            <a:fillRect/>
          </a:stretch>
        </p:blipFill>
        <p:spPr>
          <a:xfrm>
            <a:off x="0" y="1062186"/>
            <a:ext cx="9144000" cy="5929354"/>
          </a:xfrm>
          <a:prstGeom prst="rect">
            <a:avLst/>
          </a:prstGeom>
        </p:spPr>
      </p:pic>
    </p:spTree>
    <p:extLst>
      <p:ext uri="{BB962C8B-B14F-4D97-AF65-F5344CB8AC3E}">
        <p14:creationId xmlns:p14="http://schemas.microsoft.com/office/powerpoint/2010/main" val="3765350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gevinsterne ved </a:t>
            </a:r>
            <a:r>
              <a:rPr lang="da-DK" dirty="0" err="1" smtClean="0"/>
              <a:t>sapa</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066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16.6|8.4|7"/>
</p:tagLst>
</file>

<file path=ppt/tags/tag2.xml><?xml version="1.0" encoding="utf-8"?>
<p:tagLst xmlns:a="http://schemas.openxmlformats.org/drawingml/2006/main" xmlns:r="http://schemas.openxmlformats.org/officeDocument/2006/relationships" xmlns:p="http://schemas.openxmlformats.org/presentationml/2006/main">
  <p:tag name="TIMING" val="|9.7|12.3|7.4|3.5"/>
</p:tagLst>
</file>

<file path=ppt/theme/theme1.xml><?xml version="1.0" encoding="utf-8"?>
<a:theme xmlns:a="http://schemas.openxmlformats.org/drawingml/2006/main" name="KOMBIT">
  <a:themeElements>
    <a:clrScheme name="KOMBIT">
      <a:dk1>
        <a:sysClr val="windowText" lastClr="000000"/>
      </a:dk1>
      <a:lt1>
        <a:sysClr val="window" lastClr="FFFFFF"/>
      </a:lt1>
      <a:dk2>
        <a:srgbClr val="4E3629"/>
      </a:dk2>
      <a:lt2>
        <a:srgbClr val="CBC4BC"/>
      </a:lt2>
      <a:accent1>
        <a:srgbClr val="C8102E"/>
      </a:accent1>
      <a:accent2>
        <a:srgbClr val="007398"/>
      </a:accent2>
      <a:accent3>
        <a:srgbClr val="7A9A01"/>
      </a:accent3>
      <a:accent4>
        <a:srgbClr val="482F92"/>
      </a:accent4>
      <a:accent5>
        <a:srgbClr val="4BACC6"/>
      </a:accent5>
      <a:accent6>
        <a:srgbClr val="E5A024"/>
      </a:accent6>
      <a:hlink>
        <a:srgbClr val="0000FF"/>
      </a:hlink>
      <a:folHlink>
        <a:srgbClr val="800080"/>
      </a:folHlink>
    </a:clrScheme>
    <a:fontScheme name="KOMBIT">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dirty="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KOMBIT Rød">
      <a:srgbClr val="C8102E"/>
    </a:custClr>
    <a:custClr name="Petroleum">
      <a:srgbClr val="007398"/>
    </a:custClr>
    <a:custClr name="Mørk Grøn">
      <a:srgbClr val="7A9A01"/>
    </a:custClr>
    <a:custClr name="Lilla">
      <a:srgbClr val="482F92"/>
    </a:custClr>
  </a:custClrLst>
  <a:extLst>
    <a:ext uri="{05A4C25C-085E-4340-85A3-A5531E510DB2}">
      <thm15:themeFamily xmlns:thm15="http://schemas.microsoft.com/office/thememl/2012/main" name="KOMBIT" id="{28A14F2D-EAE5-4CCF-B885-2F5980C5BD0F}" vid="{4C40519D-CBC7-489B-825F-D51C3D6D063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B2826132E6394097E076E8373EF2A4" ma:contentTypeVersion="10" ma:contentTypeDescription="Opret et nyt dokument." ma:contentTypeScope="" ma:versionID="81fc76bb0835d940592f2fa17fb7f1be">
  <xsd:schema xmlns:xsd="http://www.w3.org/2001/XMLSchema" xmlns:xs="http://www.w3.org/2001/XMLSchema" xmlns:p="http://schemas.microsoft.com/office/2006/metadata/properties" xmlns:ns1="http://schemas.microsoft.com/sharepoint/v3" xmlns:ns2="fc7bc9c2-b045-43a2-92b0-04dc6bea577d" xmlns:ns4="4f09f5c1-b4f8-48fb-8c6e-a8b44e84b292" targetNamespace="http://schemas.microsoft.com/office/2006/metadata/properties" ma:root="true" ma:fieldsID="13d688cf7489e27e950f3563b0a36902" ns1:_="" ns2:_="" ns4:_="">
    <xsd:import namespace="http://schemas.microsoft.com/sharepoint/v3"/>
    <xsd:import namespace="fc7bc9c2-b045-43a2-92b0-04dc6bea577d"/>
    <xsd:import namespace="4f09f5c1-b4f8-48fb-8c6e-a8b44e84b292"/>
    <xsd:element name="properties">
      <xsd:complexType>
        <xsd:sequence>
          <xsd:element name="documentManagement">
            <xsd:complexType>
              <xsd:all>
                <xsd:element ref="ns1:RoutingRuleDescription"/>
                <xsd:element ref="ns2:SAPA_x0020_emner" minOccurs="0"/>
                <xsd:element ref="ns4:nummer" minOccurs="0"/>
                <xsd:element ref="ns4:overskrift_x0020_2" minOccurs="0"/>
                <xsd:element ref="ns4:Download" minOccurs="0"/>
                <xsd:element ref="ns4:Kategori"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 ma:description="prut"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7bc9c2-b045-43a2-92b0-04dc6bea577d" elementFormDefault="qualified">
    <xsd:import namespace="http://schemas.microsoft.com/office/2006/documentManagement/types"/>
    <xsd:import namespace="http://schemas.microsoft.com/office/infopath/2007/PartnerControls"/>
    <xsd:element name="SAPA_x0020_emner" ma:index="9" nillable="true" ma:displayName="SAPA emner" ma:internalName="SAPA_x0020_emner">
      <xsd:complexType>
        <xsd:complexContent>
          <xsd:extension base="dms:MultiChoice">
            <xsd:sequence>
              <xsd:element name="Value" maxOccurs="unbounded" minOccurs="0" nillable="true">
                <xsd:simpleType>
                  <xsd:restriction base="dms:Choice">
                    <xsd:enumeration value="Kommunenetværk"/>
                    <xsd:enumeration value="Kommunestyregruppe"/>
                    <xsd:enumeration value="Overbliksdokumenter"/>
                    <xsd:enumeration value="Overbliksdokumenter - arkiv"/>
                    <xsd:enumeration value="Redskaber, kommuneeksempler og andre materialer"/>
                    <xsd:enumeration value="Redskaber, kommuneeksempler og andre materialer - Arkiv"/>
                    <xsd:enumeration value="SAPA drejebog workshops"/>
                    <xsd:enumeration value="KIGO-opgaver"/>
                    <xsd:enumeration value="Teknisk dialog"/>
                    <xsd:enumeration value="For Snitfladeleverandører"/>
                    <xsd:enumeration value="Brugerrejser"/>
                    <xsd:enumeration value="Usecases"/>
                    <xsd:enumeration value="Kravspecifikation"/>
                    <xsd:enumeration value="SAPA video"/>
                    <xsd:enumeration value="SAPA visionstegning"/>
                    <xsd:enumeration value="Beskrivelse af SAPA"/>
                    <xsd:enumeration value="Høringsproces"/>
                    <xsd:enumeration value="Fælleskommunale støttesystemer"/>
                    <xsd:enumeration value="Brugergrænseflader"/>
                    <xsd:enumeration value="SAPA interimløsning"/>
                    <xsd:enumeration value="SAPA integrationsvilkår"/>
                    <xsd:enumeration value="SAPA-løsningen"/>
                    <xsd:enumeration value="Udkast til udbudsmateriale"/>
                    <xsd:enumeration value="KLIK-opgaver"/>
                    <xsd:enumeration value="Helhedsorienteret kontrol"/>
                  </xsd:restriction>
                </xsd:simpleType>
              </xsd:element>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09f5c1-b4f8-48fb-8c6e-a8b44e84b292" elementFormDefault="qualified">
    <xsd:import namespace="http://schemas.microsoft.com/office/2006/documentManagement/types"/>
    <xsd:import namespace="http://schemas.microsoft.com/office/infopath/2007/PartnerControls"/>
    <xsd:element name="nummer" ma:index="11" nillable="true" ma:displayName="nummer" ma:internalName="nummer">
      <xsd:simpleType>
        <xsd:restriction base="dms:Number"/>
      </xsd:simpleType>
    </xsd:element>
    <xsd:element name="overskrift_x0020_2" ma:index="12" nillable="true" ma:displayName="--" ma:internalName="overskrift_x0020_2">
      <xsd:simpleType>
        <xsd:restriction base="dms:Text">
          <xsd:maxLength value="255"/>
        </xsd:restriction>
      </xsd:simpleType>
    </xsd:element>
    <xsd:element name="Download" ma:index="13" nillable="true" ma:displayName="Download" ma:internalName="Download">
      <xsd:simpleType>
        <xsd:restriction base="dms:Text">
          <xsd:maxLength value="255"/>
        </xsd:restriction>
      </xsd:simpleType>
    </xsd:element>
    <xsd:element name="Kategori" ma:index="14" nillable="true" ma:displayName="Kategori" ma:format="Dropdown" ma:internalName="Kategori">
      <xsd:simpleType>
        <xsd:restriction base="dms:Choice">
          <xsd:enumeration value="Baggrundsmateriale"/>
          <xsd:enumeration value="Inspirationsmateriale"/>
          <xsd:enumeration value="Kommuneeksempel"/>
          <xsd:enumeration value="Skabelon"/>
          <xsd:enumeration value="Vejledning"/>
          <xsd:enumeration value="Værktøj"/>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ma:index="10"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wnload xmlns="4f09f5c1-b4f8-48fb-8c6e-a8b44e84b292" xsi:nil="true"/>
    <SAPA_x0020_emner xmlns="fc7bc9c2-b045-43a2-92b0-04dc6bea577d">
      <Value>Overbliksdokumenter - arkiv</Value>
    </SAPA_x0020_emner>
    <RoutingRuleDescription xmlns="http://schemas.microsoft.com/sharepoint/v3">Kommunikation</RoutingRuleDescription>
    <nummer xmlns="4f09f5c1-b4f8-48fb-8c6e-a8b44e84b292" xsi:nil="true"/>
    <overskrift_x0020_2 xmlns="4f09f5c1-b4f8-48fb-8c6e-a8b44e84b292">SAPA-grundfortælling og SAPA-video</overskrift_x0020_2>
    <Kategori xmlns="4f09f5c1-b4f8-48fb-8c6e-a8b44e84b292">Baggrundsmateriale</Kategori>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58C6-D2A6-4101-A9E5-14B0180F3DDC}"/>
</file>

<file path=customXml/itemProps2.xml><?xml version="1.0" encoding="utf-8"?>
<ds:datastoreItem xmlns:ds="http://schemas.openxmlformats.org/officeDocument/2006/customXml" ds:itemID="{8B405607-5EE9-40BC-87A0-3BC90D380631}"/>
</file>

<file path=customXml/itemProps3.xml><?xml version="1.0" encoding="utf-8"?>
<ds:datastoreItem xmlns:ds="http://schemas.openxmlformats.org/officeDocument/2006/customXml" ds:itemID="{F1A7EF6E-C69F-47B1-AF96-45F95EBD0F7B}"/>
</file>

<file path=docProps/app.xml><?xml version="1.0" encoding="utf-8"?>
<Properties xmlns="http://schemas.openxmlformats.org/officeDocument/2006/extended-properties" xmlns:vt="http://schemas.openxmlformats.org/officeDocument/2006/docPropsVTypes">
  <Template>Default Theme</Template>
  <TotalTime>6248</TotalTime>
  <Words>1821</Words>
  <Application>Microsoft Office PowerPoint</Application>
  <PresentationFormat>Skærmshow (4:3)</PresentationFormat>
  <Paragraphs>227</Paragraphs>
  <Slides>21</Slides>
  <Notes>20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21</vt:i4>
      </vt:variant>
    </vt:vector>
  </HeadingPairs>
  <TitlesOfParts>
    <vt:vector size="29" baseType="lpstr">
      <vt:lpstr>Arial</vt:lpstr>
      <vt:lpstr>Calibri</vt:lpstr>
      <vt:lpstr>Times New Roman</vt:lpstr>
      <vt:lpstr>Trebuchet MS</vt:lpstr>
      <vt:lpstr>Univers47-CondensedLight</vt:lpstr>
      <vt:lpstr>Verdana</vt:lpstr>
      <vt:lpstr>Wingdings</vt:lpstr>
      <vt:lpstr>KOMBIT</vt:lpstr>
      <vt:lpstr>SAPA</vt:lpstr>
      <vt:lpstr>Udvælg slides Du kan udvælge netop de slides, der giver mening ift. din målgruppe og din kommune.   Vær opmærksom på, at vi har publiceret 3 varianter af SAPA-grundfortælling, der er målrettet forskellige grupper hhv. topledelse, fagchefer/mellemledere og medarbejdere.  Supplér slides Suppler gerne præsentationen med ekstra slides relevante for din kommune. F.eks. lokal tidsplan eller lokale forventede gevinster med SAPA.  Se speakers notes Uddybende kommentarer og baggrundsinformation til slides findes i speakers notes, hvor det er relevant. Orienter dig derfor i disse, før du holder præsentationen. </vt:lpstr>
      <vt:lpstr>PowerPoint-præsentation</vt:lpstr>
      <vt:lpstr>Hvad er sapa?</vt:lpstr>
      <vt:lpstr>PowerPoint-præsentation</vt:lpstr>
      <vt:lpstr>PowerPoint-præsentation</vt:lpstr>
      <vt:lpstr>PowerPoint-præsentation</vt:lpstr>
      <vt:lpstr>Eksempel på SAPA-skærmbillede</vt:lpstr>
      <vt:lpstr>gevinsterne ved sapa</vt:lpstr>
      <vt:lpstr>Mulige lokale gevinster ved SAPA </vt:lpstr>
      <vt:lpstr>SAPA i forskellige fagområder</vt:lpstr>
      <vt:lpstr>Historien om SAPA kan fortælles på mange måder</vt:lpstr>
      <vt:lpstr>SAPA er med til at skabe kvalitet i opgaveløsningen</vt:lpstr>
      <vt:lpstr>Med SAPA kan du slå borgeren op i alle kommunens it-systemer! </vt:lpstr>
      <vt:lpstr>Sagsbehandler i jobcenteret</vt:lpstr>
      <vt:lpstr>Medarbejder i økonomi</vt:lpstr>
      <vt:lpstr>Medarbejder i call center</vt:lpstr>
      <vt:lpstr>Sagsbehandler på det specialiserede børneområde</vt:lpstr>
      <vt:lpstr>Medarbejder i postcenteret</vt:lpstr>
      <vt:lpstr>Spørgsmål til debat/refleksion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Nils Thor Rosted</dc:creator>
  <cp:keywords/>
  <cp:lastModifiedBy>Henrik Kirkeskov</cp:lastModifiedBy>
  <cp:revision>82</cp:revision>
  <dcterms:created xsi:type="dcterms:W3CDTF">2015-09-15T13:11:57Z</dcterms:created>
  <dcterms:modified xsi:type="dcterms:W3CDTF">2016-04-20T14:38:31Z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0x01010053B2826132E6394097E076E8373EF2A4</vt:lpwstr>
  </property>
  <property fmtid="{D5CDD505-2E9C-101B-9397-08002B2CF9AE}" pid="3" name="Specificering af produkt">
    <vt:lpwstr/>
  </property>
  <property fmtid="{D5CDD505-2E9C-101B-9397-08002B2CF9AE}" pid="4" name="Målgruppe">
    <vt:lpwstr/>
  </property>
  <property fmtid="{D5CDD505-2E9C-101B-9397-08002B2CF9AE}" pid="5" name="b6e8df2f05704a1ca2898f1354178d49">
    <vt:lpwstr/>
  </property>
  <property fmtid="{D5CDD505-2E9C-101B-9397-08002B2CF9AE}" pid="6" name="d1523ec9738a4b6aaf78e8b85e4c35cc">
    <vt:lpwstr/>
  </property>
  <property fmtid="{D5CDD505-2E9C-101B-9397-08002B2CF9AE}" pid="7" name="Type_x0020_kommunikation_x002F_PR">
    <vt:lpwstr/>
  </property>
  <property fmtid="{D5CDD505-2E9C-101B-9397-08002B2CF9AE}" pid="8" name="d8c208056fd94debbfd241db6663f50d">
    <vt:lpwstr/>
  </property>
  <property fmtid="{D5CDD505-2E9C-101B-9397-08002B2CF9AE}" pid="9" name="KLE">
    <vt:lpwstr/>
  </property>
  <property fmtid="{D5CDD505-2E9C-101B-9397-08002B2CF9AE}" pid="10" name="Specificering af målgruppe">
    <vt:lpwstr/>
  </property>
  <property fmtid="{D5CDD505-2E9C-101B-9397-08002B2CF9AE}" pid="11" name="Type kommunikation/PR">
    <vt:lpwstr/>
  </property>
</Properties>
</file>